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1"/>
  </p:sldMasterIdLst>
  <p:notesMasterIdLst>
    <p:notesMasterId r:id="rId67"/>
  </p:notesMasterIdLst>
  <p:handoutMasterIdLst>
    <p:handoutMasterId r:id="rId68"/>
  </p:handoutMasterIdLst>
  <p:sldIdLst>
    <p:sldId id="635" r:id="rId2"/>
    <p:sldId id="732" r:id="rId3"/>
    <p:sldId id="702" r:id="rId4"/>
    <p:sldId id="738" r:id="rId5"/>
    <p:sldId id="727" r:id="rId6"/>
    <p:sldId id="728" r:id="rId7"/>
    <p:sldId id="729" r:id="rId8"/>
    <p:sldId id="683" r:id="rId9"/>
    <p:sldId id="730" r:id="rId10"/>
    <p:sldId id="721" r:id="rId11"/>
    <p:sldId id="703" r:id="rId12"/>
    <p:sldId id="724" r:id="rId13"/>
    <p:sldId id="725" r:id="rId14"/>
    <p:sldId id="692" r:id="rId15"/>
    <p:sldId id="701" r:id="rId16"/>
    <p:sldId id="680" r:id="rId17"/>
    <p:sldId id="715" r:id="rId18"/>
    <p:sldId id="685" r:id="rId19"/>
    <p:sldId id="749" r:id="rId20"/>
    <p:sldId id="686" r:id="rId21"/>
    <p:sldId id="720" r:id="rId22"/>
    <p:sldId id="717" r:id="rId23"/>
    <p:sldId id="718" r:id="rId24"/>
    <p:sldId id="719" r:id="rId25"/>
    <p:sldId id="713" r:id="rId26"/>
    <p:sldId id="712" r:id="rId27"/>
    <p:sldId id="716" r:id="rId28"/>
    <p:sldId id="689" r:id="rId29"/>
    <p:sldId id="704" r:id="rId30"/>
    <p:sldId id="687" r:id="rId31"/>
    <p:sldId id="688" r:id="rId32"/>
    <p:sldId id="691" r:id="rId33"/>
    <p:sldId id="705" r:id="rId34"/>
    <p:sldId id="709" r:id="rId35"/>
    <p:sldId id="694" r:id="rId36"/>
    <p:sldId id="722" r:id="rId37"/>
    <p:sldId id="723" r:id="rId38"/>
    <p:sldId id="695" r:id="rId39"/>
    <p:sldId id="696" r:id="rId40"/>
    <p:sldId id="698" r:id="rId41"/>
    <p:sldId id="708" r:id="rId42"/>
    <p:sldId id="706" r:id="rId43"/>
    <p:sldId id="697" r:id="rId44"/>
    <p:sldId id="707" r:id="rId45"/>
    <p:sldId id="735" r:id="rId46"/>
    <p:sldId id="737" r:id="rId47"/>
    <p:sldId id="733" r:id="rId48"/>
    <p:sldId id="740" r:id="rId49"/>
    <p:sldId id="741" r:id="rId50"/>
    <p:sldId id="742" r:id="rId51"/>
    <p:sldId id="743" r:id="rId52"/>
    <p:sldId id="744" r:id="rId53"/>
    <p:sldId id="748" r:id="rId54"/>
    <p:sldId id="746" r:id="rId55"/>
    <p:sldId id="747" r:id="rId56"/>
    <p:sldId id="699" r:id="rId57"/>
    <p:sldId id="710" r:id="rId58"/>
    <p:sldId id="711" r:id="rId59"/>
    <p:sldId id="750" r:id="rId60"/>
    <p:sldId id="614" r:id="rId61"/>
    <p:sldId id="593" r:id="rId62"/>
    <p:sldId id="693" r:id="rId63"/>
    <p:sldId id="537" r:id="rId64"/>
    <p:sldId id="731" r:id="rId65"/>
    <p:sldId id="726" r:id="rId66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5">
          <p15:clr>
            <a:srgbClr val="A4A3A4"/>
          </p15:clr>
        </p15:guide>
        <p15:guide id="2" orient="horz" pos="4002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rrmann, Cynthia A.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3CE00"/>
    <a:srgbClr val="7D6BF4"/>
    <a:srgbClr val="0B00FF"/>
    <a:srgbClr val="00BE00"/>
    <a:srgbClr val="FACC05"/>
    <a:srgbClr val="BFBFFF"/>
    <a:srgbClr val="BFDFBF"/>
    <a:srgbClr val="FFEB00"/>
    <a:srgbClr val="C0BFBF"/>
    <a:srgbClr val="A82F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166" autoAdjust="0"/>
    <p:restoredTop sz="95637" autoAdjust="0"/>
  </p:normalViewPr>
  <p:slideViewPr>
    <p:cSldViewPr snapToGrid="0">
      <p:cViewPr varScale="1">
        <p:scale>
          <a:sx n="146" d="100"/>
          <a:sy n="146" d="100"/>
        </p:scale>
        <p:origin x="1960" y="176"/>
      </p:cViewPr>
      <p:guideLst>
        <p:guide orient="horz" pos="905"/>
        <p:guide orient="horz" pos="400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10/30/20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10/30/20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3" tIns="46627" rIns="93253" bIns="466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253" tIns="46627" rIns="93253" bIns="46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875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967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477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420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845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684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31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930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9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16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323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0272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303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6426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567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7762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64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157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7450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4815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4811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159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5184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6814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8911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4659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8360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1905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8341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5226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9669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0185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384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5488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5411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1879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6002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5381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2335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757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7198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639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0084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39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8926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3739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4404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7050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9234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654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676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7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99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629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490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378" y="6316956"/>
            <a:ext cx="9144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3574553"/>
            <a:ext cx="9143245" cy="2742973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565126"/>
            <a:ext cx="8229600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2024863"/>
            <a:ext cx="562927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1" y="3096715"/>
            <a:ext cx="4572000" cy="477838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8385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LLNL-PRES-XXXXXX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8" name="Picture 17" descr="LLNL_Logo_WHT-LR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7061" y="6446832"/>
            <a:ext cx="1865206" cy="31467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9144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19507"/>
            <a:ext cx="82296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4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8312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9412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28907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1524"/>
            <a:ext cx="82296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953" y="6698646"/>
            <a:ext cx="873871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600" dirty="0">
                <a:latin typeface="Arial"/>
                <a:cs typeface="Arial"/>
              </a:rPr>
              <a:t>LLNL-PRES-xxxxxx</a:t>
            </a: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8826123" y="6403252"/>
            <a:ext cx="317877" cy="454747"/>
          </a:xfrm>
          <a:prstGeom prst="rect">
            <a:avLst/>
          </a:prstGeom>
        </p:spPr>
        <p:txBody>
          <a:bodyPr rIns="45720" anchor="ctr" anchorCtr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6059" y="1267155"/>
            <a:ext cx="915005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NNSA_trans.png"/>
          <p:cNvPicPr>
            <a:picLocks noChangeAspect="1"/>
          </p:cNvPicPr>
          <p:nvPr/>
        </p:nvPicPr>
        <p:blipFill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68" y="6449398"/>
            <a:ext cx="1012806" cy="390396"/>
          </a:xfrm>
          <a:prstGeom prst="rect">
            <a:avLst/>
          </a:prstGeom>
        </p:spPr>
      </p:pic>
      <p:pic>
        <p:nvPicPr>
          <p:cNvPr id="17" name="Picture 16" descr="lab_icon_text_no_background_rgb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8" y="6496327"/>
            <a:ext cx="2731791" cy="2786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5" r:id="rId4"/>
    <p:sldLayoutId id="2147483722" r:id="rId5"/>
    <p:sldLayoutId id="2147483721" r:id="rId6"/>
    <p:sldLayoutId id="2147483717" r:id="rId7"/>
    <p:sldLayoutId id="2147483718" r:id="rId8"/>
    <p:sldLayoutId id="2147483719" r:id="rId9"/>
    <p:sldLayoutId id="2147483723" r:id="rId10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50" indent="-228600" algn="l" rtl="0" eaLnBrk="1" latinLnBrk="0" hangingPunct="1">
        <a:spcBef>
          <a:spcPts val="18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50" indent="-2857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1714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-171450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300" indent="-171450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50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hyperlink" Target="https://www.intechopen.com/books/%20%20fault-detection-diagnosis-and-prognosi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2.png"/><Relationship Id="rId5" Type="http://schemas.openxmlformats.org/officeDocument/2006/relationships/image" Target="../media/image75.png"/><Relationship Id="rId10" Type="http://schemas.openxmlformats.org/officeDocument/2006/relationships/image" Target="../media/image81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7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59.png"/><Relationship Id="rId10" Type="http://schemas.openxmlformats.org/officeDocument/2006/relationships/image" Target="../media/image65.png"/><Relationship Id="rId4" Type="http://schemas.openxmlformats.org/officeDocument/2006/relationships/image" Target="../media/image58.png"/><Relationship Id="rId9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5" Type="http://schemas.openxmlformats.org/officeDocument/2006/relationships/image" Target="../media/image440.png"/><Relationship Id="rId4" Type="http://schemas.openxmlformats.org/officeDocument/2006/relationships/image" Target="../media/image4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117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67108" y="2553111"/>
            <a:ext cx="8784250" cy="1447576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UQ Pipeline Components Tutorial: Bayesian theory and application to the analytic Hill function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52730" y="2853295"/>
            <a:ext cx="1783830" cy="407161"/>
          </a:xfrm>
        </p:spPr>
        <p:txBody>
          <a:bodyPr/>
          <a:lstStyle/>
          <a:p>
            <a:pPr lvl="0"/>
            <a:endParaRPr lang="en-US" sz="1800" b="1" dirty="0"/>
          </a:p>
          <a:p>
            <a:pPr lvl="0"/>
            <a:endParaRPr lang="en-US" sz="1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6DE8C6-FD11-3D4F-8E32-241FDB0DB665}"/>
              </a:ext>
            </a:extLst>
          </p:cNvPr>
          <p:cNvSpPr txBox="1"/>
          <p:nvPr/>
        </p:nvSpPr>
        <p:spPr>
          <a:xfrm>
            <a:off x="5262323" y="3560640"/>
            <a:ext cx="3185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Kevin Driver and Sara Cheng</a:t>
            </a:r>
          </a:p>
          <a:p>
            <a:pPr algn="ctr"/>
            <a:r>
              <a:rPr lang="en-US" dirty="0"/>
              <a:t>October 2020</a:t>
            </a:r>
          </a:p>
        </p:txBody>
      </p:sp>
    </p:spTree>
    <p:extLst>
      <p:ext uri="{BB962C8B-B14F-4D97-AF65-F5344CB8AC3E}">
        <p14:creationId xmlns:p14="http://schemas.microsoft.com/office/powerpoint/2010/main" val="82448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Pictorial illustration of Bayesian modeling with probability distribution functions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804D67-5554-BE40-97F8-8E09A7C1F738}"/>
              </a:ext>
            </a:extLst>
          </p:cNvPr>
          <p:cNvSpPr/>
          <p:nvPr/>
        </p:nvSpPr>
        <p:spPr>
          <a:xfrm>
            <a:off x="84277" y="5952826"/>
            <a:ext cx="5834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Reference: https://</a:t>
            </a:r>
            <a:r>
              <a:rPr lang="en-US" sz="1400" b="1" dirty="0" err="1"/>
              <a:t>www.tjmahr.com</a:t>
            </a:r>
            <a:r>
              <a:rPr lang="en-US" sz="1400" b="1" dirty="0"/>
              <a:t>/bayes-theorem-in-three-panels/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2D003E-63BA-C946-8F2B-72E410BAA373}"/>
              </a:ext>
            </a:extLst>
          </p:cNvPr>
          <p:cNvSpPr txBox="1"/>
          <p:nvPr/>
        </p:nvSpPr>
        <p:spPr>
          <a:xfrm>
            <a:off x="0" y="1405105"/>
            <a:ext cx="9071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B00FF"/>
                </a:solidFill>
              </a:rPr>
              <a:t>The posterior combines the likelihood (parameterized by observed data) and the prior,  </a:t>
            </a:r>
          </a:p>
          <a:p>
            <a:r>
              <a:rPr lang="en-US" dirty="0">
                <a:solidFill>
                  <a:srgbClr val="0B00FF"/>
                </a:solidFill>
              </a:rPr>
              <a:t>updating the probability distribution that we use for making inferences. These usually</a:t>
            </a:r>
          </a:p>
          <a:p>
            <a:r>
              <a:rPr lang="en-US" dirty="0">
                <a:solidFill>
                  <a:srgbClr val="0B00FF"/>
                </a:solidFill>
              </a:rPr>
              <a:t>take the form of probability distribution functions, which we sample.</a:t>
            </a:r>
          </a:p>
        </p:txBody>
      </p:sp>
      <p:pic>
        <p:nvPicPr>
          <p:cNvPr id="1026" name="Picture 2" descr="Bayes' theorem in three panels | R-bloggers">
            <a:extLst>
              <a:ext uri="{FF2B5EF4-FFF2-40B4-BE49-F238E27FC236}">
                <a16:creationId xmlns:a16="http://schemas.microsoft.com/office/drawing/2014/main" id="{1BE65F9A-EE2C-DB42-ADC2-D8FB06EC9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55" y="3179574"/>
            <a:ext cx="7333909" cy="269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A17FEE-EDB5-BD4F-B7DB-A549A6A08122}"/>
              </a:ext>
            </a:extLst>
          </p:cNvPr>
          <p:cNvSpPr txBox="1"/>
          <p:nvPr/>
        </p:nvSpPr>
        <p:spPr>
          <a:xfrm>
            <a:off x="1300817" y="2584644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Prior</a:t>
            </a:r>
          </a:p>
          <a:p>
            <a:pPr algn="ctr"/>
            <a:r>
              <a:rPr lang="en-US" sz="1400" b="1" dirty="0"/>
              <a:t>samples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B00A87-44B2-3E47-9B35-419DECBF8A7B}"/>
              </a:ext>
            </a:extLst>
          </p:cNvPr>
          <p:cNvSpPr txBox="1"/>
          <p:nvPr/>
        </p:nvSpPr>
        <p:spPr>
          <a:xfrm>
            <a:off x="3662613" y="2619720"/>
            <a:ext cx="131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Observe New</a:t>
            </a:r>
          </a:p>
          <a:p>
            <a:pPr algn="ctr"/>
            <a:r>
              <a:rPr lang="en-US" sz="1400" b="1" dirty="0"/>
              <a:t>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4CF30B-2F0A-014F-B72C-E6B3BE2F40EB}"/>
              </a:ext>
            </a:extLst>
          </p:cNvPr>
          <p:cNvSpPr txBox="1"/>
          <p:nvPr/>
        </p:nvSpPr>
        <p:spPr>
          <a:xfrm>
            <a:off x="6015102" y="2367641"/>
            <a:ext cx="14558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Posterior</a:t>
            </a:r>
          </a:p>
          <a:p>
            <a:pPr algn="ctr"/>
            <a:r>
              <a:rPr lang="en-US" sz="1400" b="1" dirty="0"/>
              <a:t>(updated prior)</a:t>
            </a:r>
          </a:p>
          <a:p>
            <a:pPr algn="ctr"/>
            <a:r>
              <a:rPr lang="en-US" sz="1400" b="1" dirty="0"/>
              <a:t>samples</a:t>
            </a:r>
          </a:p>
        </p:txBody>
      </p:sp>
    </p:spTree>
    <p:extLst>
      <p:ext uri="{BB962C8B-B14F-4D97-AF65-F5344CB8AC3E}">
        <p14:creationId xmlns:p14="http://schemas.microsoft.com/office/powerpoint/2010/main" val="2913973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52100" y="230646"/>
            <a:ext cx="8686800" cy="1005840"/>
          </a:xfrm>
        </p:spPr>
        <p:txBody>
          <a:bodyPr/>
          <a:lstStyle/>
          <a:p>
            <a:r>
              <a:rPr lang="en-US" sz="2800" dirty="0"/>
              <a:t>Model forms of the likelihood and prior for uncertainties that follow independent, Gaussian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8797D46-0AD0-2B43-952B-523F50D89589}"/>
                  </a:ext>
                </a:extLst>
              </p:cNvPr>
              <p:cNvSpPr txBox="1"/>
              <p:nvPr/>
            </p:nvSpPr>
            <p:spPr>
              <a:xfrm>
                <a:off x="92585" y="1856014"/>
                <a:ext cx="8229600" cy="12969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∏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sup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b>
                                      </m:sSub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</m:rad>
                                    </m:den>
                                  </m:f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𝑀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)−</m:t>
                                              </m:r>
                                              <m:r>
                                                <a:rPr lang="el-GR" sz="2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l-GR" sz="28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l-GR" sz="2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Φ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𝜎</m:t>
                                                  </m:r>
                                                </m:e>
                                                <m:sub>
                                                  <m:sSub>
                                                    <m:sSubPr>
                                                      <m:ctrlPr>
                                                        <a:rPr lang="en-US" sz="28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8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𝑀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8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(</m:t>
                                                  </m:r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)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nary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8797D46-0AD0-2B43-952B-523F50D89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85" y="1856014"/>
                <a:ext cx="8229600" cy="1296958"/>
              </a:xfrm>
              <a:prstGeom prst="rect">
                <a:avLst/>
              </a:prstGeom>
              <a:blipFill>
                <a:blip r:embed="rId3"/>
                <a:stretch>
                  <a:fillRect t="-99029" b="-162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C7359A1-B3D8-3340-B947-F2B5247F4800}"/>
              </a:ext>
            </a:extLst>
          </p:cNvPr>
          <p:cNvSpPr txBox="1"/>
          <p:nvPr/>
        </p:nvSpPr>
        <p:spPr>
          <a:xfrm>
            <a:off x="92585" y="3214802"/>
            <a:ext cx="87879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where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</a:t>
            </a:r>
            <a:r>
              <a:rPr lang="en-US" sz="1600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is a measured value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00B050"/>
                </a:solidFill>
              </a:rPr>
              <a:t>𝛷(𝜃</a:t>
            </a:r>
            <a:r>
              <a:rPr lang="en-US" sz="1600" baseline="-25000" dirty="0" err="1">
                <a:solidFill>
                  <a:srgbClr val="00B050"/>
                </a:solidFill>
              </a:rPr>
              <a:t>i</a:t>
            </a:r>
            <a:r>
              <a:rPr lang="en-US" sz="1600" dirty="0">
                <a:solidFill>
                  <a:srgbClr val="00B050"/>
                </a:solidFill>
              </a:rPr>
              <a:t>) is the model prediction </a:t>
            </a:r>
            <a:r>
              <a:rPr lang="en-US" sz="1600" dirty="0"/>
              <a:t>using parameter set 𝜃, </a:t>
            </a:r>
          </a:p>
          <a:p>
            <a:r>
              <a:rPr lang="en-US" sz="1600" dirty="0">
                <a:solidFill>
                  <a:srgbClr val="7030A0"/>
                </a:solidFill>
              </a:rPr>
              <a:t>N</a:t>
            </a:r>
            <a:r>
              <a:rPr lang="en-US" sz="1600" baseline="-25000" dirty="0">
                <a:solidFill>
                  <a:srgbClr val="7030A0"/>
                </a:solidFill>
              </a:rPr>
              <a:t>M</a:t>
            </a:r>
            <a:r>
              <a:rPr lang="en-US" sz="1600" dirty="0">
                <a:solidFill>
                  <a:srgbClr val="7030A0"/>
                </a:solidFill>
              </a:rPr>
              <a:t> is the total number of measured experimental observables </a:t>
            </a:r>
            <a:r>
              <a:rPr lang="en-US" sz="1600" dirty="0"/>
              <a:t>(e.g., ICF yields, Dante-1 </a:t>
            </a:r>
          </a:p>
          <a:p>
            <a:r>
              <a:rPr lang="en-US" sz="1600" dirty="0"/>
              <a:t>and Dante-2 fluxes, breakout times, shock velocities) and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sz="1600" baseline="-250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is some number of experimental 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setup variations</a:t>
            </a:r>
            <a:r>
              <a:rPr lang="en-US" sz="1600" dirty="0"/>
              <a:t> (e.g. gas-fills, densities, laser powers, thicknesses, or blocking washers, etc.). </a:t>
            </a:r>
          </a:p>
          <a:p>
            <a:r>
              <a:rPr lang="en-US" sz="1600" dirty="0"/>
              <a:t>Also, note that a product of Gaussians is still a Gaussian, just in a higher dimensional space.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23C103-ABBB-2847-914B-0A1CCC2B1F29}"/>
                  </a:ext>
                </a:extLst>
              </p:cNvPr>
              <p:cNvSpPr txBox="1"/>
              <p:nvPr/>
            </p:nvSpPr>
            <p:spPr>
              <a:xfrm>
                <a:off x="306614" y="5788129"/>
                <a:ext cx="284118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𝑐𝑜𝑛𝑠𝑡𝑎𝑛𝑡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23C103-ABBB-2847-914B-0A1CCC2B1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14" y="5788129"/>
                <a:ext cx="2841188" cy="430887"/>
              </a:xfrm>
              <a:prstGeom prst="rect">
                <a:avLst/>
              </a:prstGeom>
              <a:blipFill>
                <a:blip r:embed="rId4"/>
                <a:stretch>
                  <a:fillRect l="-893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19C524EC-BD43-4E47-A7F2-1C1C3AB12AAE}"/>
              </a:ext>
            </a:extLst>
          </p:cNvPr>
          <p:cNvSpPr txBox="1"/>
          <p:nvPr/>
        </p:nvSpPr>
        <p:spPr>
          <a:xfrm>
            <a:off x="92585" y="5141798"/>
            <a:ext cx="845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prior is a distribution that describes your knowledge of parameter uncertainty.</a:t>
            </a:r>
          </a:p>
          <a:p>
            <a:r>
              <a:rPr lang="en-US" dirty="0"/>
              <a:t>Often one uses a uniform prior, indicating the distribution is unknown: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B5102A-3B73-6B44-870B-B6917939159D}"/>
              </a:ext>
            </a:extLst>
          </p:cNvPr>
          <p:cNvSpPr txBox="1"/>
          <p:nvPr/>
        </p:nvSpPr>
        <p:spPr>
          <a:xfrm>
            <a:off x="147143" y="1484543"/>
            <a:ext cx="2683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B00FF"/>
                </a:solidFill>
                <a:latin typeface="Monotype Corsiva" panose="03010101010201010101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Likelihood distribution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5BACD2-56BD-E04C-8A51-2BBAB7E0934C}"/>
              </a:ext>
            </a:extLst>
          </p:cNvPr>
          <p:cNvSpPr txBox="1"/>
          <p:nvPr/>
        </p:nvSpPr>
        <p:spPr>
          <a:xfrm>
            <a:off x="92585" y="4715074"/>
            <a:ext cx="2079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Monotype Corsiva" panose="03010101010201010101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Prior distribution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E1A5CE1F-81FD-2A45-8A35-1668815F92B5}"/>
              </a:ext>
            </a:extLst>
          </p:cNvPr>
          <p:cNvSpPr/>
          <p:nvPr/>
        </p:nvSpPr>
        <p:spPr>
          <a:xfrm rot="5400000">
            <a:off x="6396643" y="1012368"/>
            <a:ext cx="241069" cy="1612669"/>
          </a:xfrm>
          <a:prstGeom prst="leftBrace">
            <a:avLst>
              <a:gd name="adj1" fmla="val 53160"/>
              <a:gd name="adj2" fmla="val 50000"/>
            </a:avLst>
          </a:prstGeom>
          <a:ln w="28575" cmpd="sng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247CF5-4AF7-0A40-B007-708A122B20F7}"/>
              </a:ext>
            </a:extLst>
          </p:cNvPr>
          <p:cNvSpPr txBox="1"/>
          <p:nvPr/>
        </p:nvSpPr>
        <p:spPr>
          <a:xfrm>
            <a:off x="5640020" y="1266728"/>
            <a:ext cx="23631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7030A0"/>
                </a:solidFill>
              </a:rPr>
              <a:t>Deviation between a measurement</a:t>
            </a:r>
          </a:p>
          <a:p>
            <a:r>
              <a:rPr lang="en-US" sz="1100" dirty="0">
                <a:solidFill>
                  <a:srgbClr val="7030A0"/>
                </a:solidFill>
              </a:rPr>
              <a:t>and a model prediction</a:t>
            </a:r>
          </a:p>
        </p:txBody>
      </p:sp>
    </p:spTree>
    <p:extLst>
      <p:ext uri="{BB962C8B-B14F-4D97-AF65-F5344CB8AC3E}">
        <p14:creationId xmlns:p14="http://schemas.microsoft.com/office/powerpoint/2010/main" val="1683620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3D Gaussian pictorial illustration of Bayesian modeling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7AD94-9FC8-1341-9E1A-46E09F68F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167" y="2719041"/>
            <a:ext cx="2931845" cy="23617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0C8439-02F9-9943-AAC2-752CC44A7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43" y="2802416"/>
            <a:ext cx="2803890" cy="22586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C11017-1A6C-9D49-96A3-A3713A3E2D1A}"/>
              </a:ext>
            </a:extLst>
          </p:cNvPr>
          <p:cNvSpPr txBox="1"/>
          <p:nvPr/>
        </p:nvSpPr>
        <p:spPr>
          <a:xfrm>
            <a:off x="83519" y="1327093"/>
            <a:ext cx="500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a two-experiment likelihood and prior: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0FBCC1-0768-3C46-8556-A8BD7DB4F4B1}"/>
                  </a:ext>
                </a:extLst>
              </p:cNvPr>
              <p:cNvSpPr txBox="1"/>
              <p:nvPr/>
            </p:nvSpPr>
            <p:spPr>
              <a:xfrm>
                <a:off x="1162347" y="2524069"/>
                <a:ext cx="2155142" cy="3148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−0.5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−3)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0.5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0FBCC1-0768-3C46-8556-A8BD7DB4F4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347" y="2524069"/>
                <a:ext cx="2155142" cy="314830"/>
              </a:xfrm>
              <a:prstGeom prst="rect">
                <a:avLst/>
              </a:prstGeom>
              <a:blipFill>
                <a:blip r:embed="rId5"/>
                <a:stretch>
                  <a:fillRect l="-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F9DBF62-136F-8F48-9D7C-B163E4B117AE}"/>
              </a:ext>
            </a:extLst>
          </p:cNvPr>
          <p:cNvSpPr txBox="1"/>
          <p:nvPr/>
        </p:nvSpPr>
        <p:spPr>
          <a:xfrm>
            <a:off x="213560" y="1899984"/>
            <a:ext cx="431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B00FF"/>
                </a:solidFill>
                <a:latin typeface="Monotype Corsiva" panose="03010101010201010101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Likelihood  “probability of a measured value given </a:t>
            </a:r>
          </a:p>
          <a:p>
            <a:r>
              <a:rPr lang="en-US" dirty="0">
                <a:solidFill>
                  <a:srgbClr val="0B00FF"/>
                </a:solidFill>
                <a:latin typeface="Monotype Corsiva" panose="03010101010201010101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values of the model parameters”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498382-878C-CD40-A1D2-6B0BDB41F777}"/>
              </a:ext>
            </a:extLst>
          </p:cNvPr>
          <p:cNvSpPr txBox="1"/>
          <p:nvPr/>
        </p:nvSpPr>
        <p:spPr>
          <a:xfrm>
            <a:off x="5225779" y="2308748"/>
            <a:ext cx="363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B00FF"/>
                </a:solidFill>
                <a:latin typeface="Monotype Corsiva" panose="03010101010201010101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Prior “probability of the parameter values”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D74A19-4F87-9D49-9BAF-F13159922EDE}"/>
              </a:ext>
            </a:extLst>
          </p:cNvPr>
          <p:cNvSpPr txBox="1"/>
          <p:nvPr/>
        </p:nvSpPr>
        <p:spPr>
          <a:xfrm rot="1214078">
            <a:off x="1226583" y="4613511"/>
            <a:ext cx="9509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Parameter 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CED1E8-28FE-0B48-9C91-59C4D13EFE3F}"/>
              </a:ext>
            </a:extLst>
          </p:cNvPr>
          <p:cNvSpPr txBox="1"/>
          <p:nvPr/>
        </p:nvSpPr>
        <p:spPr>
          <a:xfrm rot="18001926">
            <a:off x="2787535" y="4326336"/>
            <a:ext cx="9509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Parameter 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086173-20EB-1E4A-9C19-536E11D0AFF0}"/>
              </a:ext>
            </a:extLst>
          </p:cNvPr>
          <p:cNvSpPr txBox="1"/>
          <p:nvPr/>
        </p:nvSpPr>
        <p:spPr>
          <a:xfrm>
            <a:off x="7822508" y="4195532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5FEF43-219F-8946-AA5D-4EBF82E94462}"/>
              </a:ext>
            </a:extLst>
          </p:cNvPr>
          <p:cNvSpPr txBox="1"/>
          <p:nvPr/>
        </p:nvSpPr>
        <p:spPr>
          <a:xfrm>
            <a:off x="6147668" y="4556656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492BFE-1C74-B44E-BF16-1E595187C220}"/>
              </a:ext>
            </a:extLst>
          </p:cNvPr>
          <p:cNvSpPr txBox="1"/>
          <p:nvPr/>
        </p:nvSpPr>
        <p:spPr>
          <a:xfrm>
            <a:off x="0" y="5084246"/>
            <a:ext cx="513473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 Gaussian peaked at mean experimental values </a:t>
            </a:r>
          </a:p>
          <a:p>
            <a:r>
              <a:rPr lang="en-US" sz="1400" dirty="0"/>
              <a:t>of x=3 and y=6. If the parameters are such that the model </a:t>
            </a:r>
          </a:p>
          <a:p>
            <a:r>
              <a:rPr lang="en-US" sz="1400" dirty="0"/>
              <a:t>matches experiment, i.e. (x-3)=0, (y-6)=0, then the peak value </a:t>
            </a:r>
          </a:p>
          <a:p>
            <a:r>
              <a:rPr lang="en-US" sz="1400" dirty="0"/>
              <a:t>is returned. If there is a large deviation between experiment </a:t>
            </a:r>
          </a:p>
          <a:p>
            <a:r>
              <a:rPr lang="en-US" sz="1400" dirty="0"/>
              <a:t>and the model, then a low, tail value, is returned.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06D422-952E-3A4D-B64C-F661F53F24F2}"/>
              </a:ext>
            </a:extLst>
          </p:cNvPr>
          <p:cNvSpPr txBox="1"/>
          <p:nvPr/>
        </p:nvSpPr>
        <p:spPr>
          <a:xfrm>
            <a:off x="4967161" y="5084246"/>
            <a:ext cx="42707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 prior belief of the parameter distribution might </a:t>
            </a:r>
          </a:p>
          <a:p>
            <a:r>
              <a:rPr lang="en-US" sz="1400" dirty="0"/>
              <a:t>be that it is uniform or nearly uniform. Here,</a:t>
            </a:r>
          </a:p>
          <a:p>
            <a:r>
              <a:rPr lang="en-US" sz="1400" dirty="0"/>
              <a:t>I plot a broad, nearly flat Gaussian centered at (5,5)</a:t>
            </a:r>
          </a:p>
          <a:p>
            <a:r>
              <a:rPr lang="en-US" sz="1400" dirty="0"/>
              <a:t>as a prior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951080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3D Gaussian pictorial illustration of Bayesian modeling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7AD94-9FC8-1341-9E1A-46E09F68F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743" y="2288858"/>
            <a:ext cx="2830696" cy="22802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0C8439-02F9-9943-AAC2-752CC44A7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9" y="2287411"/>
            <a:ext cx="2612416" cy="21044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C11017-1A6C-9D49-96A3-A3713A3E2D1A}"/>
              </a:ext>
            </a:extLst>
          </p:cNvPr>
          <p:cNvSpPr txBox="1"/>
          <p:nvPr/>
        </p:nvSpPr>
        <p:spPr>
          <a:xfrm>
            <a:off x="83519" y="1327093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Multiply the likelihood and prior to get the posterior: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9DBF62-136F-8F48-9D7C-B163E4B117AE}"/>
              </a:ext>
            </a:extLst>
          </p:cNvPr>
          <p:cNvSpPr txBox="1"/>
          <p:nvPr/>
        </p:nvSpPr>
        <p:spPr>
          <a:xfrm>
            <a:off x="740109" y="1898878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B00FF"/>
                </a:solidFill>
                <a:latin typeface="Monotype Corsiva" panose="03010101010201010101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Likelihood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498382-878C-CD40-A1D2-6B0BDB41F777}"/>
              </a:ext>
            </a:extLst>
          </p:cNvPr>
          <p:cNvSpPr txBox="1"/>
          <p:nvPr/>
        </p:nvSpPr>
        <p:spPr>
          <a:xfrm>
            <a:off x="3582303" y="1852648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B00FF"/>
                </a:solidFill>
                <a:latin typeface="Monotype Corsiva" panose="03010101010201010101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Prior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D74A19-4F87-9D49-9BAF-F13159922EDE}"/>
              </a:ext>
            </a:extLst>
          </p:cNvPr>
          <p:cNvSpPr txBox="1"/>
          <p:nvPr/>
        </p:nvSpPr>
        <p:spPr>
          <a:xfrm>
            <a:off x="6863920" y="3933829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086173-20EB-1E4A-9C19-536E11D0AFF0}"/>
              </a:ext>
            </a:extLst>
          </p:cNvPr>
          <p:cNvSpPr txBox="1"/>
          <p:nvPr/>
        </p:nvSpPr>
        <p:spPr>
          <a:xfrm>
            <a:off x="2255411" y="3672219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5FEF43-219F-8946-AA5D-4EBF82E94462}"/>
              </a:ext>
            </a:extLst>
          </p:cNvPr>
          <p:cNvSpPr txBox="1"/>
          <p:nvPr/>
        </p:nvSpPr>
        <p:spPr>
          <a:xfrm>
            <a:off x="3399609" y="4130247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18E2F7-41CF-FE4B-8EE3-7DD916735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6038" y="2187741"/>
            <a:ext cx="3177962" cy="2361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A31B726-BDEF-BE43-A877-1BE976F4FADC}"/>
              </a:ext>
            </a:extLst>
          </p:cNvPr>
          <p:cNvSpPr txBox="1"/>
          <p:nvPr/>
        </p:nvSpPr>
        <p:spPr>
          <a:xfrm>
            <a:off x="6991519" y="1774063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B00FF"/>
                </a:solidFill>
                <a:latin typeface="Monotype Corsiva" panose="03010101010201010101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Posterior (new prior)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8142D3-EB40-3043-B187-4F726F95608F}"/>
              </a:ext>
            </a:extLst>
          </p:cNvPr>
          <p:cNvSpPr txBox="1"/>
          <p:nvPr/>
        </p:nvSpPr>
        <p:spPr>
          <a:xfrm>
            <a:off x="814103" y="3984762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765EE2-4223-9C4D-9316-947F66D93307}"/>
              </a:ext>
            </a:extLst>
          </p:cNvPr>
          <p:cNvSpPr txBox="1"/>
          <p:nvPr/>
        </p:nvSpPr>
        <p:spPr>
          <a:xfrm>
            <a:off x="5078622" y="3723152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AF601C-4608-C14C-8DF1-39F3D2D6AB24}"/>
              </a:ext>
            </a:extLst>
          </p:cNvPr>
          <p:cNvSpPr txBox="1"/>
          <p:nvPr/>
        </p:nvSpPr>
        <p:spPr>
          <a:xfrm>
            <a:off x="8559201" y="3677686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E99A51-BA9C-364C-839F-7B202D0FE113}"/>
              </a:ext>
            </a:extLst>
          </p:cNvPr>
          <p:cNvSpPr txBox="1"/>
          <p:nvPr/>
        </p:nvSpPr>
        <p:spPr>
          <a:xfrm>
            <a:off x="76874" y="4853797"/>
            <a:ext cx="89902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Our prior distribution is significantly updated by the likelihood. The posterior distribution is still a Gaussian that is centered now peaked near the experimental values (3,6).</a:t>
            </a:r>
          </a:p>
          <a:p>
            <a:endParaRPr lang="en-US" sz="1400" dirty="0"/>
          </a:p>
          <a:p>
            <a:r>
              <a:rPr lang="en-US" sz="1400" dirty="0"/>
              <a:t>Note that our posterior will generally be a Gaussian for Gaussian or uniform priors, since</a:t>
            </a:r>
          </a:p>
          <a:p>
            <a:r>
              <a:rPr lang="en-US" sz="1400" dirty="0"/>
              <a:t>the product Gaussians is a Gaussian (look up conjugate prior for more info on thoughtful prior choices)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E46D54-469F-0545-A310-6B2968380A63}"/>
              </a:ext>
            </a:extLst>
          </p:cNvPr>
          <p:cNvSpPr txBox="1"/>
          <p:nvPr/>
        </p:nvSpPr>
        <p:spPr>
          <a:xfrm>
            <a:off x="5590155" y="3196354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∝</a:t>
            </a:r>
          </a:p>
        </p:txBody>
      </p:sp>
    </p:spTree>
    <p:extLst>
      <p:ext uri="{BB962C8B-B14F-4D97-AF65-F5344CB8AC3E}">
        <p14:creationId xmlns:p14="http://schemas.microsoft.com/office/powerpoint/2010/main" val="1235020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Motivation: What questions should I be asking about the UQ of my experiments and simulations?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5B9EEB-FE99-164B-81F2-4FEF66810F43}"/>
              </a:ext>
            </a:extLst>
          </p:cNvPr>
          <p:cNvSpPr txBox="1"/>
          <p:nvPr/>
        </p:nvSpPr>
        <p:spPr>
          <a:xfrm>
            <a:off x="61791" y="1460937"/>
            <a:ext cx="906530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What is the error on the experimental result? (hopefully, accurately measured)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ym typeface="Wingdings" pitchFamily="2" charset="2"/>
              </a:rPr>
              <a:t>What is the error on my simulation input parameters? (</a:t>
            </a:r>
            <a:r>
              <a:rPr lang="en-US" b="1" dirty="0">
                <a:sym typeface="Wingdings" pitchFamily="2" charset="2"/>
              </a:rPr>
              <a:t>priors</a:t>
            </a:r>
            <a:r>
              <a:rPr lang="en-US" dirty="0">
                <a:sym typeface="Wingdings" pitchFamily="2" charset="2"/>
              </a:rPr>
              <a:t>)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ym typeface="Wingdings" pitchFamily="2" charset="2"/>
              </a:rPr>
              <a:t>Over what value range will my simulation parameters produce a match to </a:t>
            </a:r>
          </a:p>
          <a:p>
            <a:r>
              <a:rPr lang="en-US" dirty="0">
                <a:sym typeface="Wingdings" pitchFamily="2" charset="2"/>
              </a:rPr>
              <a:t>     the experimental result within its uncertainty? (</a:t>
            </a:r>
            <a:r>
              <a:rPr lang="en-US" b="1" dirty="0">
                <a:sym typeface="Wingdings" pitchFamily="2" charset="2"/>
              </a:rPr>
              <a:t>posterior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What is the total, propagated error bar on my simulated result? (</a:t>
            </a:r>
            <a:r>
              <a:rPr lang="en-US" b="1" dirty="0"/>
              <a:t>posterior analysis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What can I learn from posterior predictions of new data? (</a:t>
            </a:r>
            <a:r>
              <a:rPr lang="en-US" b="1" dirty="0"/>
              <a:t>Posterior predictive</a:t>
            </a:r>
            <a:r>
              <a:rPr lang="en-US" dirty="0"/>
              <a:t>)</a:t>
            </a:r>
            <a:endParaRPr lang="en-US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7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16134" y="220136"/>
            <a:ext cx="8553796" cy="1005840"/>
          </a:xfrm>
        </p:spPr>
        <p:txBody>
          <a:bodyPr/>
          <a:lstStyle/>
          <a:p>
            <a:r>
              <a:rPr lang="en-US" sz="2800" dirty="0"/>
              <a:t>More motivation: Why is UQ worth a designer’s time?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005978-E480-9E49-B1A5-62D40BAA8A98}"/>
              </a:ext>
            </a:extLst>
          </p:cNvPr>
          <p:cNvSpPr txBox="1"/>
          <p:nvPr/>
        </p:nvSpPr>
        <p:spPr>
          <a:xfrm>
            <a:off x="0" y="1651265"/>
            <a:ext cx="916052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Bayesian inference is a </a:t>
            </a:r>
            <a:r>
              <a:rPr lang="en-US" sz="1600" b="1" i="1" dirty="0">
                <a:solidFill>
                  <a:srgbClr val="0B00FF"/>
                </a:solidFill>
              </a:rPr>
              <a:t>statistical approach to determine model parameter uncertainty</a:t>
            </a:r>
          </a:p>
          <a:p>
            <a:r>
              <a:rPr lang="en-US" sz="1600" b="1" dirty="0"/>
              <a:t>by constraining your beliefs with experimental data, as opposed to just simply </a:t>
            </a:r>
          </a:p>
          <a:p>
            <a:r>
              <a:rPr lang="en-US" sz="1600" b="1" dirty="0"/>
              <a:t>using an intuitive guess or doing one-at-a-time sensitivity studies and naively propagating</a:t>
            </a:r>
          </a:p>
          <a:p>
            <a:r>
              <a:rPr lang="en-US" sz="1600" b="1" dirty="0"/>
              <a:t>uncertainties in quadrature.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Some examples:</a:t>
            </a:r>
          </a:p>
          <a:p>
            <a:endParaRPr lang="en-US" sz="1600" dirty="0"/>
          </a:p>
          <a:p>
            <a:r>
              <a:rPr lang="en-US" sz="1600" b="1" dirty="0"/>
              <a:t>1)Most people believe their opacity uncertainty is probably +/-20% based on lore.</a:t>
            </a:r>
          </a:p>
          <a:p>
            <a:r>
              <a:rPr lang="en-US" sz="1600" dirty="0"/>
              <a:t>A UQ analysis of, say, burn through experiments can provide data-driven constraints on the opacity</a:t>
            </a:r>
          </a:p>
          <a:p>
            <a:r>
              <a:rPr lang="en-US" sz="1600" dirty="0"/>
              <a:t>uncertainly.</a:t>
            </a:r>
          </a:p>
          <a:p>
            <a:endParaRPr lang="en-US" sz="1600" dirty="0"/>
          </a:p>
          <a:p>
            <a:r>
              <a:rPr lang="en-US" sz="1600" b="1" dirty="0"/>
              <a:t>2)My mix model length scale probably should be somewhere between 0.01-10um.</a:t>
            </a:r>
          </a:p>
          <a:p>
            <a:r>
              <a:rPr lang="en-US" sz="1600" dirty="0"/>
              <a:t>With UQ analysis, data can be used to find a range is consistent with experimental uncertainty.</a:t>
            </a:r>
          </a:p>
          <a:p>
            <a:endParaRPr lang="en-US" sz="1600" dirty="0"/>
          </a:p>
          <a:p>
            <a:r>
              <a:rPr lang="en-US" sz="1600" b="1" dirty="0"/>
              <a:t>3)My simulated flux error is probably 10-20% based on one-at-a-time sensitivity studies.</a:t>
            </a:r>
          </a:p>
          <a:p>
            <a:r>
              <a:rPr lang="en-US" sz="1600" dirty="0"/>
              <a:t>A UQ analysis can better constrain this error estimate based on the measured data.</a:t>
            </a:r>
          </a:p>
          <a:p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040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steps of a UQ Pipeline study workflow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7A38397-1E70-DA41-89A8-8A374A015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644097"/>
              </p:ext>
            </p:extLst>
          </p:nvPr>
        </p:nvGraphicFramePr>
        <p:xfrm>
          <a:off x="312683" y="1304611"/>
          <a:ext cx="8518634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8634">
                  <a:extLst>
                    <a:ext uri="{9D8B030D-6E8A-4147-A177-3AD203B41FA5}">
                      <a16:colId xmlns:a16="http://schemas.microsoft.com/office/drawing/2014/main" val="1159437025"/>
                    </a:ext>
                  </a:extLst>
                </a:gridCol>
              </a:tblGrid>
              <a:tr h="33181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[Step 1]: Acquire 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measured data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and error bars, {y, 𝜎</a:t>
                      </a:r>
                      <a:r>
                        <a:rPr lang="en-US" b="0" baseline="-25000" dirty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} from your experiment.</a:t>
                      </a:r>
                    </a:p>
                    <a:p>
                      <a:pPr marL="0" indent="0">
                        <a:buNone/>
                      </a:pPr>
                      <a:endParaRPr lang="en-US" b="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746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b="0" dirty="0"/>
                        <a:t>[Step 2]: Use the </a:t>
                      </a:r>
                      <a:r>
                        <a:rPr lang="en-US" b="1" dirty="0"/>
                        <a:t>ensemble manager (THEMIS)</a:t>
                      </a:r>
                      <a:r>
                        <a:rPr lang="en-US" b="0" dirty="0"/>
                        <a:t> to run simulations of the experiment by varying parameters with </a:t>
                      </a:r>
                      <a:r>
                        <a:rPr lang="en-US" b="1" dirty="0"/>
                        <a:t>prior assumptions</a:t>
                      </a:r>
                      <a:r>
                        <a:rPr lang="en-US" b="0" dirty="0"/>
                        <a:t> {a+/- 𝜎</a:t>
                      </a:r>
                      <a:r>
                        <a:rPr lang="en-US" b="0" baseline="-25000" dirty="0"/>
                        <a:t>a</a:t>
                      </a:r>
                      <a:r>
                        <a:rPr lang="en-US" b="0" dirty="0"/>
                        <a:t>, b+/- 𝜎</a:t>
                      </a:r>
                      <a:r>
                        <a:rPr lang="en-US" b="0" baseline="-25000" dirty="0"/>
                        <a:t>b</a:t>
                      </a:r>
                      <a:r>
                        <a:rPr lang="en-US" b="0" dirty="0"/>
                        <a:t>, c+/- 𝜎</a:t>
                      </a:r>
                      <a:r>
                        <a:rPr lang="en-US" b="0" baseline="-25000" dirty="0"/>
                        <a:t>y</a:t>
                      </a:r>
                      <a:r>
                        <a:rPr lang="en-US" b="0" dirty="0"/>
                        <a:t>}, producing outputs {y+/- 𝜎</a:t>
                      </a:r>
                      <a:r>
                        <a:rPr lang="en-US" b="0" baseline="-25000" dirty="0"/>
                        <a:t>r</a:t>
                      </a:r>
                      <a:r>
                        <a:rPr lang="en-US" b="0" dirty="0"/>
                        <a:t>}.</a:t>
                      </a:r>
                    </a:p>
                    <a:p>
                      <a:endParaRPr lang="en-US" b="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327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[Step 3]: Build a robust </a:t>
                      </a:r>
                      <a:r>
                        <a:rPr lang="en-US" b="1" dirty="0"/>
                        <a:t>surrogate model,</a:t>
                      </a:r>
                      <a:r>
                        <a:rPr lang="en-US" b="0" dirty="0"/>
                        <a:t> trained over the ensemble simulation input and output data: {</a:t>
                      </a:r>
                      <a:r>
                        <a:rPr lang="en-US" b="0" dirty="0" err="1"/>
                        <a:t>a,b,c</a:t>
                      </a:r>
                      <a:r>
                        <a:rPr lang="en-US" b="0" dirty="0"/>
                        <a:t>}, {y}.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726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[Step 4]: Construct a </a:t>
                      </a:r>
                      <a:r>
                        <a:rPr lang="en-US" b="1" dirty="0"/>
                        <a:t>likelihood function</a:t>
                      </a:r>
                      <a:r>
                        <a:rPr lang="en-US" b="0" dirty="0"/>
                        <a:t> for measurements given simulation predictions. Use the surrogate model in an MCMC algorithm to sample the (likelihood)(prior), which gives the </a:t>
                      </a:r>
                      <a:r>
                        <a:rPr lang="en-US" b="1" dirty="0"/>
                        <a:t>posterior distribution</a:t>
                      </a:r>
                      <a:r>
                        <a:rPr lang="en-US" b="0" dirty="0"/>
                        <a:t> (i.e. updated prior). </a:t>
                      </a:r>
                    </a:p>
                    <a:p>
                      <a:endParaRPr lang="en-US" b="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746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[Step 5]: Analyze the posterior distribution and use it to predict (</a:t>
                      </a:r>
                      <a:r>
                        <a:rPr lang="en-US" b="1" dirty="0"/>
                        <a:t>posterior predictive</a:t>
                      </a:r>
                      <a:r>
                        <a:rPr lang="en-US" b="0" dirty="0"/>
                        <a:t>) the updated parameter uncertainties and total uncertainly.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56727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F1FDC24-E9A2-A340-9FA1-D30626D49F38}"/>
              </a:ext>
            </a:extLst>
          </p:cNvPr>
          <p:cNvSpPr txBox="1"/>
          <p:nvPr/>
        </p:nvSpPr>
        <p:spPr>
          <a:xfrm>
            <a:off x="145657" y="5955246"/>
            <a:ext cx="8685660" cy="338554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Each of these steps is worked through in the following slides for a simple, analytic example.</a:t>
            </a:r>
          </a:p>
        </p:txBody>
      </p:sp>
    </p:spTree>
    <p:extLst>
      <p:ext uri="{BB962C8B-B14F-4D97-AF65-F5344CB8AC3E}">
        <p14:creationId xmlns:p14="http://schemas.microsoft.com/office/powerpoint/2010/main" val="3337629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UQ Pipeline workflow example: The Hill function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DAB36-710B-9544-A870-09A0387059AC}"/>
              </a:ext>
            </a:extLst>
          </p:cNvPr>
          <p:cNvSpPr txBox="1"/>
          <p:nvPr/>
        </p:nvSpPr>
        <p:spPr>
          <a:xfrm>
            <a:off x="0" y="1454727"/>
            <a:ext cx="85331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a simple example of the entire UQ Pipeline workflow, I explore the analytic Hill </a:t>
            </a:r>
          </a:p>
          <a:p>
            <a:r>
              <a:rPr lang="en-US" dirty="0"/>
              <a:t>Function study that was developed by </a:t>
            </a:r>
            <a:r>
              <a:rPr lang="en-US" b="1" dirty="0"/>
              <a:t>Scott Brandon and Andrew Fillmore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The list of scripts for this example are as follows:</a:t>
            </a:r>
          </a:p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AB52B18-4B7C-5E42-B678-6B2CF812B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999054"/>
              </p:ext>
            </p:extLst>
          </p:nvPr>
        </p:nvGraphicFramePr>
        <p:xfrm>
          <a:off x="203662" y="2837937"/>
          <a:ext cx="8736676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309">
                  <a:extLst>
                    <a:ext uri="{9D8B030D-6E8A-4147-A177-3AD203B41FA5}">
                      <a16:colId xmlns:a16="http://schemas.microsoft.com/office/drawing/2014/main" val="2949092738"/>
                    </a:ext>
                  </a:extLst>
                </a:gridCol>
                <a:gridCol w="6575367">
                  <a:extLst>
                    <a:ext uri="{9D8B030D-6E8A-4147-A177-3AD203B41FA5}">
                      <a16:colId xmlns:a16="http://schemas.microsoft.com/office/drawing/2014/main" val="27329676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Script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683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hill_slice_plot.py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Creates a 2D slice plots of the analytic Hill 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560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hill_surrogate.py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Creates a surrogate model for the Hill 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733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hill_sm_plot.py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Creates 2D slice plots of the Hill surrogate model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766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hill_anal_mcmc.py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Use MCMC to sample the posterior and determine its distribution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910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hill_anal_post.py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Analyzes the posterior predictions using the MCMC output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30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hill_sm_toSilo.py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Converts a surrogate model into a </a:t>
                      </a:r>
                      <a:r>
                        <a:rPr lang="en-US" dirty="0" err="1"/>
                        <a:t>VisIt</a:t>
                      </a:r>
                      <a:r>
                        <a:rPr lang="en-US" dirty="0"/>
                        <a:t> silo file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545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3877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90128" y="179667"/>
            <a:ext cx="8763744" cy="1005840"/>
          </a:xfrm>
        </p:spPr>
        <p:txBody>
          <a:bodyPr/>
          <a:lstStyle/>
          <a:p>
            <a:r>
              <a:rPr lang="en-US" sz="2800" dirty="0"/>
              <a:t>[Step 1] Collect a set of experimental measurements with error bars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F11E427-D908-8647-93E0-68110C17EB80}"/>
                  </a:ext>
                </a:extLst>
              </p:cNvPr>
              <p:cNvSpPr txBox="1"/>
              <p:nvPr/>
            </p:nvSpPr>
            <p:spPr>
              <a:xfrm>
                <a:off x="1541241" y="2237284"/>
                <a:ext cx="1813034" cy="5378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F11E427-D908-8647-93E0-68110C17E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241" y="2237284"/>
                <a:ext cx="1813034" cy="537840"/>
              </a:xfrm>
              <a:prstGeom prst="rect">
                <a:avLst/>
              </a:prstGeom>
              <a:blipFill>
                <a:blip r:embed="rId3"/>
                <a:stretch>
                  <a:fillRect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76A5146-1358-614C-AC30-86C927D15A5C}"/>
              </a:ext>
            </a:extLst>
          </p:cNvPr>
          <p:cNvSpPr txBox="1"/>
          <p:nvPr/>
        </p:nvSpPr>
        <p:spPr>
          <a:xfrm>
            <a:off x="1157080" y="141629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Hill Function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1435A-861C-6540-B365-7EC723EECF3A}"/>
              </a:ext>
            </a:extLst>
          </p:cNvPr>
          <p:cNvSpPr txBox="1"/>
          <p:nvPr/>
        </p:nvSpPr>
        <p:spPr>
          <a:xfrm>
            <a:off x="88181" y="3863888"/>
            <a:ext cx="56049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B00FF"/>
                </a:solidFill>
              </a:rPr>
              <a:t>Experimental Measurements </a:t>
            </a:r>
            <a:r>
              <a:rPr lang="en-US" dirty="0"/>
              <a:t>– For the Hill Function </a:t>
            </a:r>
          </a:p>
          <a:p>
            <a:r>
              <a:rPr lang="en-US" dirty="0"/>
              <a:t>UQ study, we assume 11 analytic solutions to the </a:t>
            </a:r>
          </a:p>
          <a:p>
            <a:r>
              <a:rPr lang="en-US" dirty="0"/>
              <a:t>Hill function as our “experimental data points.”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473872-6D03-A340-98B9-054FB4A25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6" y="1342068"/>
            <a:ext cx="3547242" cy="2335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D2331B-6F2C-C94F-A436-909B81D0DD29}"/>
              </a:ext>
            </a:extLst>
          </p:cNvPr>
          <p:cNvSpPr txBox="1"/>
          <p:nvPr/>
        </p:nvSpPr>
        <p:spPr>
          <a:xfrm>
            <a:off x="42251" y="5054267"/>
            <a:ext cx="5186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experiments are labeled as a01—a11 </a:t>
            </a:r>
          </a:p>
          <a:p>
            <a:r>
              <a:rPr lang="en-US" dirty="0"/>
              <a:t>in the scripts and assume an error bar of 𝜎=5% </a:t>
            </a:r>
          </a:p>
          <a:p>
            <a:r>
              <a:rPr lang="en-US" dirty="0"/>
              <a:t>on the measurements (y).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94F4CD-9D9B-CF4F-B152-B3929F1CB8ED}"/>
              </a:ext>
            </a:extLst>
          </p:cNvPr>
          <p:cNvSpPr txBox="1"/>
          <p:nvPr/>
        </p:nvSpPr>
        <p:spPr>
          <a:xfrm>
            <a:off x="3760009" y="1526974"/>
            <a:ext cx="5422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Simulation parameters: {</a:t>
            </a:r>
            <a:r>
              <a:rPr lang="en-US" sz="1600" dirty="0" err="1"/>
              <a:t>a,b,c</a:t>
            </a:r>
            <a:r>
              <a:rPr lang="en-US" sz="1600" dirty="0"/>
              <a:t>}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Result: 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Value of x is fixed for each experiment (no uncertainty)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B404983-EAD2-924C-BA8D-F2449CE7A3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046582"/>
              </p:ext>
            </p:extLst>
          </p:nvPr>
        </p:nvGraphicFramePr>
        <p:xfrm>
          <a:off x="5851154" y="2927639"/>
          <a:ext cx="2668788" cy="3366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4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4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05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y± </a:t>
                      </a:r>
                      <a:r>
                        <a:rPr lang="en-US" sz="1200" b="1" dirty="0"/>
                        <a:t>𝜎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5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1.7995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3.4459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5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0.83629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2.7616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5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2.3971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3.0697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5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2.2857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3.4208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5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1.1870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2.9719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5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1.9797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3.1330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5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1.2773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3.5070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5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1.3973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3.0320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5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0.64994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1.4260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5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1.1062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3.3516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5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1.0851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3.4861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FDE3254-AD4D-2349-A723-694E2A806052}"/>
              </a:ext>
            </a:extLst>
          </p:cNvPr>
          <p:cNvSpPr txBox="1"/>
          <p:nvPr/>
        </p:nvSpPr>
        <p:spPr>
          <a:xfrm>
            <a:off x="5964957" y="2621235"/>
            <a:ext cx="2441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B00FF"/>
                </a:solidFill>
              </a:rPr>
              <a:t>11 Experimental Data Points</a:t>
            </a:r>
          </a:p>
        </p:txBody>
      </p:sp>
    </p:spTree>
    <p:extLst>
      <p:ext uri="{BB962C8B-B14F-4D97-AF65-F5344CB8AC3E}">
        <p14:creationId xmlns:p14="http://schemas.microsoft.com/office/powerpoint/2010/main" val="3924007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49980" y="193932"/>
            <a:ext cx="8444039" cy="1005840"/>
          </a:xfrm>
        </p:spPr>
        <p:txBody>
          <a:bodyPr/>
          <a:lstStyle/>
          <a:p>
            <a:r>
              <a:rPr lang="en-US" sz="2800" dirty="0"/>
              <a:t>Challenges of Using Hill Function to Model an ICF “Cliff”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5BBE761A-78A1-4FD5-8301-98E68A902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5" t="20405" r="50000" b="16277"/>
          <a:stretch/>
        </p:blipFill>
        <p:spPr>
          <a:xfrm>
            <a:off x="170953" y="1609399"/>
            <a:ext cx="4631468" cy="3784821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8FF9F1B0-CAC7-4E28-BB08-D4A16BAEE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18" t="20139" r="15977" b="16543"/>
          <a:stretch/>
        </p:blipFill>
        <p:spPr>
          <a:xfrm>
            <a:off x="4802421" y="1609399"/>
            <a:ext cx="4341579" cy="37848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E2A0A2-D0D5-4C95-964D-A56F70477B9C}"/>
              </a:ext>
            </a:extLst>
          </p:cNvPr>
          <p:cNvSpPr txBox="1"/>
          <p:nvPr/>
        </p:nvSpPr>
        <p:spPr>
          <a:xfrm>
            <a:off x="1032602" y="1316899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Sensitivity of Slope of Hill to 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2AFAEA-D6D5-4929-BBFD-D273CBEA9E7D}"/>
              </a:ext>
            </a:extLst>
          </p:cNvPr>
          <p:cNvSpPr txBox="1"/>
          <p:nvPr/>
        </p:nvSpPr>
        <p:spPr>
          <a:xfrm>
            <a:off x="5220166" y="1346022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Sensitivity of Slope of Hill to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53DF7C-D9D7-E14A-A34F-C718D975545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273268" y="2895664"/>
                <a:ext cx="2252598" cy="726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𝐻𝑖𝑙𝑙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𝑎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53DF7C-D9D7-E14A-A34F-C718D9755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268" y="2895664"/>
                <a:ext cx="2252598" cy="7260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3028AB4-0E38-E644-A9D0-7A9EBB18128E}"/>
              </a:ext>
            </a:extLst>
          </p:cNvPr>
          <p:cNvSpPr txBox="1"/>
          <p:nvPr/>
        </p:nvSpPr>
        <p:spPr>
          <a:xfrm>
            <a:off x="41481" y="5379375"/>
            <a:ext cx="9046092" cy="954107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Note that since “c” is the Hill exponent, it controls the slope of the “cliff.” Adjusting c can produce fits to data with </a:t>
            </a:r>
          </a:p>
          <a:p>
            <a:r>
              <a:rPr lang="en-US" sz="1400" dirty="0"/>
              <a:t>nearly degenerate likelihoods by balancing the outliers of noisy data different ways. This makes a Bayesian inference for c difficult to converge and the Hill function a worthwhile tutorial exercise. This can result in a multi-mode posterior for c even though the likelihood is purely Gaussian.</a:t>
            </a:r>
          </a:p>
        </p:txBody>
      </p:sp>
    </p:spTree>
    <p:extLst>
      <p:ext uri="{BB962C8B-B14F-4D97-AF65-F5344CB8AC3E}">
        <p14:creationId xmlns:p14="http://schemas.microsoft.com/office/powerpoint/2010/main" val="1359573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16134" y="220136"/>
            <a:ext cx="8553796" cy="1005840"/>
          </a:xfrm>
        </p:spPr>
        <p:txBody>
          <a:bodyPr/>
          <a:lstStyle/>
          <a:p>
            <a:r>
              <a:rPr lang="en-US" sz="2800" dirty="0"/>
              <a:t>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6A52C-3979-464C-8E8E-39D5E2C48BDC}"/>
              </a:ext>
            </a:extLst>
          </p:cNvPr>
          <p:cNvSpPr txBox="1"/>
          <p:nvPr/>
        </p:nvSpPr>
        <p:spPr>
          <a:xfrm>
            <a:off x="216134" y="1598524"/>
            <a:ext cx="812280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b="1" dirty="0"/>
              <a:t>Introduction Fundamental Bayesian Theory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A refresher on conditional probability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Bayes theorem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Bayesian inference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Likelihood model form</a:t>
            </a:r>
          </a:p>
          <a:p>
            <a:pPr lvl="1"/>
            <a:endParaRPr lang="en-US" dirty="0"/>
          </a:p>
          <a:p>
            <a:pPr marL="342900" indent="-342900">
              <a:buAutoNum type="arabicParenR"/>
            </a:pPr>
            <a:r>
              <a:rPr lang="en-US" b="1" dirty="0"/>
              <a:t>UQ Pipeline Components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Steps of a UQ workflow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Hill Function example (Thanks to Scott Brandon and Andrew Fillmore)</a:t>
            </a:r>
          </a:p>
          <a:p>
            <a:pPr marL="1314450" lvl="2" indent="-400050">
              <a:buFont typeface="+mj-lt"/>
              <a:buAutoNum type="romanLcPeriod"/>
            </a:pPr>
            <a:r>
              <a:rPr lang="en-US" dirty="0"/>
              <a:t>Analytic slice plots</a:t>
            </a:r>
          </a:p>
          <a:p>
            <a:pPr marL="1314450" lvl="2" indent="-400050">
              <a:buFont typeface="+mj-lt"/>
              <a:buAutoNum type="romanLcPeriod"/>
            </a:pPr>
            <a:r>
              <a:rPr lang="en-US" dirty="0"/>
              <a:t>Surrogate model and slice plots</a:t>
            </a:r>
          </a:p>
          <a:p>
            <a:pPr marL="1314450" lvl="2" indent="-400050">
              <a:buFont typeface="+mj-lt"/>
              <a:buAutoNum type="romanLcPeriod"/>
            </a:pPr>
            <a:r>
              <a:rPr lang="en-US" dirty="0"/>
              <a:t>Markov Chain Monte Carlo (MCMC)</a:t>
            </a:r>
          </a:p>
          <a:p>
            <a:pPr marL="1314450" lvl="2" indent="-400050">
              <a:buFont typeface="+mj-lt"/>
              <a:buAutoNum type="romanLcPeriod"/>
            </a:pPr>
            <a:r>
              <a:rPr lang="en-US" dirty="0"/>
              <a:t>Posterior UQ Analysis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964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02171" y="182931"/>
            <a:ext cx="8602717" cy="1005840"/>
          </a:xfrm>
        </p:spPr>
        <p:txBody>
          <a:bodyPr/>
          <a:lstStyle/>
          <a:p>
            <a:r>
              <a:rPr lang="en-US" sz="2800" dirty="0"/>
              <a:t>[Step 1, cont.] </a:t>
            </a:r>
            <a:r>
              <a:rPr lang="en-US" sz="2800" dirty="0" err="1"/>
              <a:t>hill_slice_plot.py</a:t>
            </a:r>
            <a:r>
              <a:rPr lang="en-US" sz="2800" dirty="0"/>
              <a:t> creates 2D slice plots of the “experimental data” which will validate the surrogate model slices later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03621B-7B07-9347-8382-A96741843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00" y="1762692"/>
            <a:ext cx="3847876" cy="32801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49B11B-3FCB-0142-9F5B-37CEAA6DD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574" y="1388999"/>
            <a:ext cx="5919804" cy="412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98E6DD-1C7B-AF41-88EA-BE2481B87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865891"/>
            <a:ext cx="3805288" cy="3176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621122-7EC4-D846-9331-BA40BFDCA612}"/>
              </a:ext>
            </a:extLst>
          </p:cNvPr>
          <p:cNvSpPr txBox="1"/>
          <p:nvPr/>
        </p:nvSpPr>
        <p:spPr>
          <a:xfrm>
            <a:off x="38531" y="5146791"/>
            <a:ext cx="92768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are contour plots (2D histogram plots) showing correlation among the Hill function </a:t>
            </a:r>
          </a:p>
          <a:p>
            <a:r>
              <a:rPr lang="en-US" dirty="0"/>
              <a:t>parameters {</a:t>
            </a:r>
            <a:r>
              <a:rPr lang="en-US" dirty="0" err="1"/>
              <a:t>a,b,c</a:t>
            </a:r>
            <a:r>
              <a:rPr lang="en-US" dirty="0"/>
              <a:t>}. Here, I just show two from experiment “a02” as an example. Similar </a:t>
            </a:r>
          </a:p>
          <a:p>
            <a:r>
              <a:rPr lang="en-US" dirty="0"/>
              <a:t>plots can be produced for each predefined “Hill experiment: a01—a11.”</a:t>
            </a:r>
          </a:p>
        </p:txBody>
      </p:sp>
    </p:spTree>
    <p:extLst>
      <p:ext uri="{BB962C8B-B14F-4D97-AF65-F5344CB8AC3E}">
        <p14:creationId xmlns:p14="http://schemas.microsoft.com/office/powerpoint/2010/main" val="4132908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2] Generating an ensemble of simulated data (</a:t>
            </a:r>
            <a:r>
              <a:rPr lang="en-US" sz="2800" dirty="0" err="1"/>
              <a:t>hill_surrogate.py</a:t>
            </a:r>
            <a:r>
              <a:rPr lang="en-US" sz="2800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BDDB46-6F5C-244C-8BDD-B2460FC4A209}"/>
              </a:ext>
            </a:extLst>
          </p:cNvPr>
          <p:cNvSpPr txBox="1"/>
          <p:nvPr/>
        </p:nvSpPr>
        <p:spPr>
          <a:xfrm>
            <a:off x="48967" y="1363149"/>
            <a:ext cx="92256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Generate Ensemble of data: </a:t>
            </a:r>
            <a:r>
              <a:rPr lang="en-US" dirty="0"/>
              <a:t>Generally this is an involved step that requires hooking up</a:t>
            </a:r>
          </a:p>
          <a:p>
            <a:r>
              <a:rPr lang="en-US" dirty="0"/>
              <a:t>the ensemble manager to a code, but for the Hill function, since it is an analytic function, </a:t>
            </a:r>
          </a:p>
          <a:p>
            <a:r>
              <a:rPr lang="en-US" dirty="0"/>
              <a:t>the ensemble generation step is trivial.</a:t>
            </a:r>
          </a:p>
          <a:p>
            <a:endParaRPr lang="en-US" dirty="0"/>
          </a:p>
          <a:p>
            <a:r>
              <a:rPr lang="en-US" dirty="0"/>
              <a:t>Inside </a:t>
            </a:r>
            <a:r>
              <a:rPr lang="en-US" dirty="0" err="1"/>
              <a:t>hill_surrogate.py</a:t>
            </a:r>
            <a:r>
              <a:rPr lang="en-US" dirty="0"/>
              <a:t>, I generate a random set of, say 1000, parameters {</a:t>
            </a:r>
            <a:r>
              <a:rPr lang="en-US" dirty="0" err="1"/>
              <a:t>a,b,c</a:t>
            </a:r>
            <a:r>
              <a:rPr lang="en-US" dirty="0"/>
              <a:t>}, </a:t>
            </a:r>
          </a:p>
          <a:p>
            <a:r>
              <a:rPr lang="en-US" dirty="0"/>
              <a:t>for each experiment and compute the Hill function at the appropriate fixed value of x: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518210-E5FE-E842-A709-2DB775F9B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3212883"/>
            <a:ext cx="4381500" cy="76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AFD61C-1E14-E542-A350-0F98E5AC717E}"/>
              </a:ext>
            </a:extLst>
          </p:cNvPr>
          <p:cNvSpPr txBox="1"/>
          <p:nvPr/>
        </p:nvSpPr>
        <p:spPr>
          <a:xfrm>
            <a:off x="4692208" y="3363050"/>
            <a:ext cx="315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(X is an mx3 array)</a:t>
            </a:r>
          </a:p>
          <a:p>
            <a:r>
              <a:rPr lang="en-US" sz="1200" dirty="0"/>
              <a:t>(Y is the hill() function evaluation mx1 array)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4B82ED-F178-C249-9463-E7B467D8BE2E}"/>
              </a:ext>
            </a:extLst>
          </p:cNvPr>
          <p:cNvSpPr txBox="1"/>
          <p:nvPr/>
        </p:nvSpPr>
        <p:spPr>
          <a:xfrm>
            <a:off x="48967" y="4617687"/>
            <a:ext cx="90460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more complex simulations, one needs to perform an ensemble of batch simulations. </a:t>
            </a:r>
          </a:p>
          <a:p>
            <a:r>
              <a:rPr lang="en-US" dirty="0"/>
              <a:t>The UQ Pipeline has the </a:t>
            </a:r>
            <a:r>
              <a:rPr lang="en-US" b="1" dirty="0"/>
              <a:t>ensemble manager, (</a:t>
            </a:r>
            <a:r>
              <a:rPr lang="en-US" b="1" dirty="0" err="1"/>
              <a:t>aka,Themis</a:t>
            </a:r>
            <a:r>
              <a:rPr lang="en-US" b="1" dirty="0"/>
              <a:t>)</a:t>
            </a:r>
            <a:r>
              <a:rPr lang="en-US" dirty="0"/>
              <a:t>, to manage this workflow.</a:t>
            </a:r>
          </a:p>
          <a:p>
            <a:r>
              <a:rPr lang="en-US" dirty="0"/>
              <a:t>Although, it’s not needed for this simple Hill example, I will show an example</a:t>
            </a:r>
          </a:p>
          <a:p>
            <a:r>
              <a:rPr lang="en-US" dirty="0"/>
              <a:t>ensemble manager script on the next few slides that can be used for such studies.</a:t>
            </a:r>
          </a:p>
        </p:txBody>
      </p:sp>
    </p:spTree>
    <p:extLst>
      <p:ext uri="{BB962C8B-B14F-4D97-AF65-F5344CB8AC3E}">
        <p14:creationId xmlns:p14="http://schemas.microsoft.com/office/powerpoint/2010/main" val="1496446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2, cont.] Example of an ensemble manager workflow script that uses a batch file (not needed for Hill example)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B0BE30-7B35-0F4C-9E6B-0830B80B3CF9}"/>
              </a:ext>
            </a:extLst>
          </p:cNvPr>
          <p:cNvSpPr txBox="1"/>
          <p:nvPr/>
        </p:nvSpPr>
        <p:spPr>
          <a:xfrm>
            <a:off x="5586153" y="1513708"/>
            <a:ext cx="8595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Import UQP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A90970-F380-6C47-ABE6-27FBA7C71FD1}"/>
              </a:ext>
            </a:extLst>
          </p:cNvPr>
          <p:cNvSpPr txBox="1"/>
          <p:nvPr/>
        </p:nvSpPr>
        <p:spPr>
          <a:xfrm>
            <a:off x="5602646" y="2436663"/>
            <a:ext cx="23615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Specify some parameters to scan over</a:t>
            </a:r>
          </a:p>
          <a:p>
            <a:r>
              <a:rPr lang="en-US" sz="1000" dirty="0"/>
              <a:t>1)Specify variable names </a:t>
            </a:r>
          </a:p>
          <a:p>
            <a:r>
              <a:rPr lang="en-US" sz="1000" dirty="0"/>
              <a:t>2)Generate variable values (samples)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CCA7BC-37DA-F746-98DD-E3290AE6A5C3}"/>
              </a:ext>
            </a:extLst>
          </p:cNvPr>
          <p:cNvSpPr txBox="1"/>
          <p:nvPr/>
        </p:nvSpPr>
        <p:spPr>
          <a:xfrm>
            <a:off x="5602646" y="3856151"/>
            <a:ext cx="3326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Ensemble Manager (</a:t>
            </a:r>
            <a:r>
              <a:rPr lang="en-US" sz="900" b="1" dirty="0"/>
              <a:t>create manager</a:t>
            </a:r>
            <a:r>
              <a:rPr lang="en-US" sz="900" dirty="0"/>
              <a:t>):</a:t>
            </a:r>
          </a:p>
          <a:p>
            <a:r>
              <a:rPr lang="en-US" sz="900" dirty="0"/>
              <a:t>1)Specify total tasks per sample (here I use 36 because </a:t>
            </a:r>
          </a:p>
          <a:p>
            <a:r>
              <a:rPr lang="en-US" sz="900" dirty="0"/>
              <a:t>there are 36 cores/node and I only plan to run 1 job per node)</a:t>
            </a:r>
          </a:p>
          <a:p>
            <a:r>
              <a:rPr lang="en-US" sz="900" dirty="0"/>
              <a:t>2)Specify a batch script </a:t>
            </a:r>
            <a:r>
              <a:rPr lang="en-US" sz="900" dirty="0">
                <a:sym typeface="Wingdings" pitchFamily="2" charset="2"/>
              </a:rPr>
              <a:t>see next slide for example</a:t>
            </a:r>
            <a:endParaRPr lang="en-US" sz="900" dirty="0"/>
          </a:p>
          <a:p>
            <a:r>
              <a:rPr lang="en-US" sz="900" dirty="0"/>
              <a:t>3)Specify run directory names</a:t>
            </a:r>
          </a:p>
          <a:p>
            <a:endParaRPr lang="en-US" sz="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106FED-7938-6A41-80E2-B509D603F4C5}"/>
              </a:ext>
            </a:extLst>
          </p:cNvPr>
          <p:cNvSpPr txBox="1"/>
          <p:nvPr/>
        </p:nvSpPr>
        <p:spPr>
          <a:xfrm>
            <a:off x="5602646" y="5098071"/>
            <a:ext cx="35413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Specify the total </a:t>
            </a:r>
            <a:r>
              <a:rPr lang="en-US" sz="900" b="1" dirty="0"/>
              <a:t>allocation</a:t>
            </a:r>
            <a:r>
              <a:rPr lang="en-US" sz="900" dirty="0"/>
              <a:t> – the idea is to grab one large </a:t>
            </a:r>
          </a:p>
          <a:p>
            <a:r>
              <a:rPr lang="en-US" sz="900" dirty="0"/>
              <a:t>allocation and run as many jobs as we can within that allocation,</a:t>
            </a:r>
          </a:p>
          <a:p>
            <a:r>
              <a:rPr lang="en-US" sz="900" dirty="0"/>
              <a:t>as opposed to submitting all the jobs to queue separately.</a:t>
            </a:r>
          </a:p>
          <a:p>
            <a:pPr marL="228600" indent="-228600">
              <a:buAutoNum type="arabicParenR"/>
            </a:pPr>
            <a:r>
              <a:rPr lang="en-US" sz="900" dirty="0"/>
              <a:t>The ensemble manager uses 1 node</a:t>
            </a:r>
          </a:p>
          <a:p>
            <a:pPr marL="228600" indent="-228600">
              <a:buAutoNum type="arabicParenR"/>
            </a:pPr>
            <a:r>
              <a:rPr lang="en-US" sz="900" dirty="0"/>
              <a:t>So if I set nodes=4, I will have 3 free nodes to run jobs. Since</a:t>
            </a:r>
          </a:p>
          <a:p>
            <a:r>
              <a:rPr lang="en-US" sz="900" dirty="0"/>
              <a:t>I only need 1 node for each job, I can run 3 jobs in parallel.</a:t>
            </a:r>
          </a:p>
          <a:p>
            <a:endParaRPr lang="en-US" sz="900" dirty="0"/>
          </a:p>
          <a:p>
            <a:endParaRPr lang="en-US" sz="9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750A1E0-CD43-2F46-975E-EE24E33A4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6" y="1306834"/>
            <a:ext cx="5569527" cy="50986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B4D74F-7815-9541-85A7-9A5D1B65B924}"/>
              </a:ext>
            </a:extLst>
          </p:cNvPr>
          <p:cNvSpPr txBox="1"/>
          <p:nvPr/>
        </p:nvSpPr>
        <p:spPr>
          <a:xfrm>
            <a:off x="5602646" y="6159247"/>
            <a:ext cx="65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execute</a:t>
            </a:r>
          </a:p>
        </p:txBody>
      </p:sp>
    </p:spTree>
    <p:extLst>
      <p:ext uri="{BB962C8B-B14F-4D97-AF65-F5344CB8AC3E}">
        <p14:creationId xmlns:p14="http://schemas.microsoft.com/office/powerpoint/2010/main" val="3820052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2, cont.] An example batch script to work with the ensemble manager (not needed for Hill example)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106FED-7938-6A41-80E2-B509D603F4C5}"/>
              </a:ext>
            </a:extLst>
          </p:cNvPr>
          <p:cNvSpPr txBox="1"/>
          <p:nvPr/>
        </p:nvSpPr>
        <p:spPr>
          <a:xfrm>
            <a:off x="37888" y="3595403"/>
            <a:ext cx="922797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batch script is typical except we have now put the variables we defined in the command line </a:t>
            </a:r>
          </a:p>
          <a:p>
            <a:r>
              <a:rPr lang="en-US" sz="1600" dirty="0"/>
              <a:t>using %%</a:t>
            </a:r>
            <a:r>
              <a:rPr lang="en-US" sz="1600" dirty="0" err="1"/>
              <a:t>myVariable</a:t>
            </a:r>
            <a:r>
              <a:rPr lang="en-US" sz="1600" dirty="0"/>
              <a:t>%% syntax. Our codes typically read variables from the command line, so this </a:t>
            </a:r>
          </a:p>
          <a:p>
            <a:r>
              <a:rPr lang="en-US" sz="1600" dirty="0"/>
              <a:t>is a convenient way of doing it. The ensemble manager will fill the variables with values as each </a:t>
            </a:r>
          </a:p>
          <a:p>
            <a:r>
              <a:rPr lang="en-US" sz="1600" dirty="0"/>
              <a:t>sample is launched.</a:t>
            </a:r>
          </a:p>
          <a:p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8CBC5-66D0-F44E-8D9D-140ABBBBB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8" y="1467627"/>
            <a:ext cx="9068223" cy="18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1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2, cont.] Themis – the ensemble manager’s command-line interface (not needed for Hill example)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6796FA-2196-B24F-8992-5C8DE4EECE6E}"/>
              </a:ext>
            </a:extLst>
          </p:cNvPr>
          <p:cNvSpPr txBox="1"/>
          <p:nvPr/>
        </p:nvSpPr>
        <p:spPr>
          <a:xfrm>
            <a:off x="134338" y="1443841"/>
            <a:ext cx="795602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Themis is an alias of the </a:t>
            </a:r>
            <a:r>
              <a:rPr lang="en-US" dirty="0" err="1"/>
              <a:t>uqp</a:t>
            </a:r>
            <a:r>
              <a:rPr lang="en-US" dirty="0"/>
              <a:t> ensemble code:</a:t>
            </a:r>
          </a:p>
          <a:p>
            <a:r>
              <a:rPr lang="en-US" b="1" dirty="0"/>
              <a:t>alias </a:t>
            </a:r>
            <a:r>
              <a:rPr lang="en-US" b="1" dirty="0" err="1"/>
              <a:t>themis</a:t>
            </a:r>
            <a:r>
              <a:rPr lang="en-US" b="1" dirty="0"/>
              <a:t>=‘python /collab/</a:t>
            </a:r>
            <a:r>
              <a:rPr lang="en-US" b="1" dirty="0" err="1"/>
              <a:t>usr</a:t>
            </a:r>
            <a:r>
              <a:rPr lang="en-US" b="1" dirty="0"/>
              <a:t>/</a:t>
            </a:r>
            <a:r>
              <a:rPr lang="en-US" b="1" dirty="0" err="1"/>
              <a:t>gapps</a:t>
            </a:r>
            <a:r>
              <a:rPr lang="en-US" b="1" dirty="0"/>
              <a:t>/</a:t>
            </a:r>
            <a:r>
              <a:rPr lang="en-US" b="1" dirty="0" err="1"/>
              <a:t>uq</a:t>
            </a:r>
            <a:r>
              <a:rPr lang="en-US" b="1" dirty="0"/>
              <a:t>/</a:t>
            </a:r>
            <a:r>
              <a:rPr lang="en-US" b="1" dirty="0" err="1"/>
              <a:t>uqp</a:t>
            </a:r>
            <a:r>
              <a:rPr lang="en-US" b="1" dirty="0"/>
              <a:t>/ensemble’</a:t>
            </a:r>
          </a:p>
          <a:p>
            <a:endParaRPr lang="en-US" dirty="0"/>
          </a:p>
          <a:p>
            <a:r>
              <a:rPr lang="en-US" dirty="0"/>
              <a:t>Use “</a:t>
            </a:r>
            <a:r>
              <a:rPr lang="en-US" dirty="0" err="1"/>
              <a:t>themis</a:t>
            </a:r>
            <a:r>
              <a:rPr lang="en-US" dirty="0"/>
              <a:t> --help” to see options and information.</a:t>
            </a:r>
          </a:p>
          <a:p>
            <a:endParaRPr lang="en-US" dirty="0"/>
          </a:p>
          <a:p>
            <a:r>
              <a:rPr lang="en-US" dirty="0"/>
              <a:t>Instead of using the ensemble script, the same set up can be done from the </a:t>
            </a:r>
          </a:p>
          <a:p>
            <a:r>
              <a:rPr lang="en-US" dirty="0"/>
              <a:t>command line, assuming you created a csv file with samples in it:</a:t>
            </a:r>
          </a:p>
          <a:p>
            <a:endParaRPr lang="en-US" dirty="0"/>
          </a:p>
          <a:p>
            <a:r>
              <a:rPr lang="en-US" dirty="0"/>
              <a:t>&gt;</a:t>
            </a:r>
            <a:r>
              <a:rPr lang="en-US" dirty="0" err="1"/>
              <a:t>themis</a:t>
            </a:r>
            <a:r>
              <a:rPr lang="en-US" dirty="0"/>
              <a:t> </a:t>
            </a:r>
            <a:r>
              <a:rPr lang="en-US" b="1" dirty="0"/>
              <a:t>create</a:t>
            </a:r>
            <a:r>
              <a:rPr lang="en-US" dirty="0"/>
              <a:t> </a:t>
            </a:r>
            <a:r>
              <a:rPr lang="en-US" dirty="0" err="1"/>
              <a:t>runscript</a:t>
            </a:r>
            <a:r>
              <a:rPr lang="en-US" dirty="0"/>
              <a:t> </a:t>
            </a:r>
            <a:r>
              <a:rPr lang="en-US" dirty="0" err="1"/>
              <a:t>samples.csv</a:t>
            </a:r>
            <a:r>
              <a:rPr lang="en-US" dirty="0"/>
              <a:t> -b -n 36 --parse </a:t>
            </a:r>
            <a:r>
              <a:rPr lang="en-US" dirty="0" err="1"/>
              <a:t>inputFile</a:t>
            </a:r>
            <a:endParaRPr lang="en-US" dirty="0"/>
          </a:p>
          <a:p>
            <a:r>
              <a:rPr lang="en-US" dirty="0"/>
              <a:t>&gt;</a:t>
            </a:r>
            <a:r>
              <a:rPr lang="en-US" dirty="0" err="1"/>
              <a:t>themis</a:t>
            </a:r>
            <a:r>
              <a:rPr lang="en-US" dirty="0"/>
              <a:t> </a:t>
            </a:r>
            <a:r>
              <a:rPr lang="en-US" b="1" dirty="0"/>
              <a:t>allocation</a:t>
            </a:r>
            <a:r>
              <a:rPr lang="en-US" dirty="0"/>
              <a:t> -N 4 -p </a:t>
            </a:r>
            <a:r>
              <a:rPr lang="en-US" dirty="0" err="1"/>
              <a:t>pbatch</a:t>
            </a:r>
            <a:r>
              <a:rPr lang="en-US" dirty="0"/>
              <a:t> -b </a:t>
            </a:r>
            <a:r>
              <a:rPr lang="en-US" dirty="0" err="1"/>
              <a:t>wbronze</a:t>
            </a:r>
            <a:r>
              <a:rPr lang="en-US" dirty="0"/>
              <a:t> -m </a:t>
            </a:r>
            <a:r>
              <a:rPr lang="en-US" dirty="0" err="1"/>
              <a:t>myName</a:t>
            </a:r>
            <a:endParaRPr lang="en-US" dirty="0"/>
          </a:p>
          <a:p>
            <a:r>
              <a:rPr lang="en-US" dirty="0"/>
              <a:t>&gt;</a:t>
            </a:r>
            <a:r>
              <a:rPr lang="en-US" dirty="0" err="1"/>
              <a:t>themis</a:t>
            </a:r>
            <a:r>
              <a:rPr lang="en-US" dirty="0"/>
              <a:t> </a:t>
            </a:r>
            <a:r>
              <a:rPr lang="en-US" b="1" dirty="0" err="1"/>
              <a:t>dryrun</a:t>
            </a:r>
            <a:r>
              <a:rPr lang="en-US" dirty="0"/>
              <a:t> 0</a:t>
            </a:r>
          </a:p>
          <a:p>
            <a:r>
              <a:rPr lang="en-US" dirty="0"/>
              <a:t>&gt;</a:t>
            </a:r>
            <a:r>
              <a:rPr lang="en-US" dirty="0" err="1"/>
              <a:t>themis</a:t>
            </a:r>
            <a:r>
              <a:rPr lang="en-US" dirty="0"/>
              <a:t> </a:t>
            </a:r>
            <a:r>
              <a:rPr lang="en-US" b="1" dirty="0"/>
              <a:t>execute</a:t>
            </a:r>
          </a:p>
          <a:p>
            <a:r>
              <a:rPr lang="en-US" dirty="0"/>
              <a:t>&gt;</a:t>
            </a:r>
            <a:r>
              <a:rPr lang="en-US" dirty="0" err="1"/>
              <a:t>themis</a:t>
            </a:r>
            <a:r>
              <a:rPr lang="en-US" dirty="0"/>
              <a:t> </a:t>
            </a:r>
            <a:r>
              <a:rPr lang="en-US" b="1" dirty="0"/>
              <a:t>progress</a:t>
            </a:r>
            <a:r>
              <a:rPr lang="en-US" dirty="0"/>
              <a:t> –v      #summary of progress</a:t>
            </a:r>
          </a:p>
          <a:p>
            <a:r>
              <a:rPr lang="en-US" dirty="0"/>
              <a:t>&gt;</a:t>
            </a:r>
            <a:r>
              <a:rPr lang="en-US" dirty="0" err="1"/>
              <a:t>themis</a:t>
            </a:r>
            <a:r>
              <a:rPr lang="en-US" dirty="0"/>
              <a:t> </a:t>
            </a:r>
            <a:r>
              <a:rPr lang="en-US" b="1" dirty="0"/>
              <a:t>display</a:t>
            </a:r>
            <a:r>
              <a:rPr lang="en-US" dirty="0"/>
              <a:t> 0 10 –s #table showing progress status</a:t>
            </a:r>
          </a:p>
        </p:txBody>
      </p:sp>
    </p:spTree>
    <p:extLst>
      <p:ext uri="{BB962C8B-B14F-4D97-AF65-F5344CB8AC3E}">
        <p14:creationId xmlns:p14="http://schemas.microsoft.com/office/powerpoint/2010/main" val="3579864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66174" y="201567"/>
            <a:ext cx="8753302" cy="1005840"/>
          </a:xfrm>
        </p:spPr>
        <p:txBody>
          <a:bodyPr/>
          <a:lstStyle/>
          <a:p>
            <a:r>
              <a:rPr lang="en-US" sz="2800" dirty="0"/>
              <a:t>[Step 2, cont.] Include any necessary information about prior assumptions in sample generation (</a:t>
            </a:r>
            <a:r>
              <a:rPr lang="en-US" sz="2800" dirty="0" err="1"/>
              <a:t>hill_surrogate.py</a:t>
            </a:r>
            <a:r>
              <a:rPr lang="en-US" sz="2800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43FDC4-8653-3741-8D20-807C7146C64A}"/>
              </a:ext>
            </a:extLst>
          </p:cNvPr>
          <p:cNvSpPr txBox="1"/>
          <p:nvPr/>
        </p:nvSpPr>
        <p:spPr>
          <a:xfrm>
            <a:off x="283779" y="1390753"/>
            <a:ext cx="86356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Prior assumptions*: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Before generating the ensemble of simulations, we make </a:t>
            </a:r>
          </a:p>
          <a:p>
            <a:r>
              <a:rPr lang="en-US" dirty="0"/>
              <a:t>assumptions about the appropriate uncertainty (distribution) range of each input </a:t>
            </a:r>
          </a:p>
          <a:p>
            <a:r>
              <a:rPr lang="en-US" dirty="0"/>
              <a:t>parameter. For this exercise, we assume these ranges: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A388FC1-49D1-5D40-937F-32481B917F48}"/>
              </a:ext>
            </a:extLst>
          </p:cNvPr>
          <p:cNvGraphicFramePr>
            <a:graphicFrameLocks noGrp="1"/>
          </p:cNvGraphicFramePr>
          <p:nvPr/>
        </p:nvGraphicFramePr>
        <p:xfrm>
          <a:off x="1102276" y="2397760"/>
          <a:ext cx="6096000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Minimum</a:t>
                      </a:r>
                      <a:r>
                        <a:rPr lang="en-US" sz="1600" baseline="0" dirty="0"/>
                        <a:t> value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Maximum</a:t>
                      </a:r>
                      <a:r>
                        <a:rPr lang="en-US" sz="1600" baseline="0" dirty="0"/>
                        <a:t> value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distribution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uniform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uniform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uniform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environmental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ACE2F79-454D-674A-A6C2-6FF3A2DD1783}"/>
              </a:ext>
            </a:extLst>
          </p:cNvPr>
          <p:cNvSpPr txBox="1"/>
          <p:nvPr/>
        </p:nvSpPr>
        <p:spPr>
          <a:xfrm>
            <a:off x="515389" y="5004262"/>
            <a:ext cx="7750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*The actual prior function itself will be specified later on in the Monte Carlo</a:t>
            </a:r>
          </a:p>
          <a:p>
            <a:r>
              <a:rPr lang="en-US" dirty="0"/>
              <a:t>component.</a:t>
            </a:r>
          </a:p>
        </p:txBody>
      </p:sp>
    </p:spTree>
    <p:extLst>
      <p:ext uri="{BB962C8B-B14F-4D97-AF65-F5344CB8AC3E}">
        <p14:creationId xmlns:p14="http://schemas.microsoft.com/office/powerpoint/2010/main" val="2823920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2, cont.] In the script, notice the Hill function parameters are scaled to achieve the desired prior ranges in this 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6E4F6D-A8BD-9C44-ADC3-78A511395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7" y="2623705"/>
            <a:ext cx="8902700" cy="1943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D70F06-9E7D-EA4C-ACD0-408D81A16B06}"/>
              </a:ext>
            </a:extLst>
          </p:cNvPr>
          <p:cNvSpPr txBox="1"/>
          <p:nvPr/>
        </p:nvSpPr>
        <p:spPr>
          <a:xfrm>
            <a:off x="0" y="1423376"/>
            <a:ext cx="9076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{</a:t>
            </a:r>
            <a:r>
              <a:rPr lang="en-US" dirty="0" err="1"/>
              <a:t>a,b,c</a:t>
            </a:r>
            <a:r>
              <a:rPr lang="en-US" dirty="0"/>
              <a:t>} parameters are in the range {0,2}, but are scaled to a:{2,10}, b:{0,3}, c:{1,20} </a:t>
            </a:r>
          </a:p>
          <a:p>
            <a:r>
              <a:rPr lang="en-US" dirty="0"/>
              <a:t>inside the defined Hill function. This scaling is aesthetic choice; it’s not required for any </a:t>
            </a:r>
          </a:p>
          <a:p>
            <a:r>
              <a:rPr lang="en-US" dirty="0"/>
              <a:t>particular reason.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041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3] Generate surrogate model on a training data set for each experiment (</a:t>
            </a:r>
            <a:r>
              <a:rPr lang="en-US" sz="2800" dirty="0" err="1"/>
              <a:t>hill_surrogate.py</a:t>
            </a:r>
            <a:r>
              <a:rPr lang="en-US" sz="2800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1E7C37-D1C6-824E-ABC4-2B204455C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157" y="1422324"/>
            <a:ext cx="5575300" cy="292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5BB349-F2D2-CA4D-9F96-E33DFB69714F}"/>
              </a:ext>
            </a:extLst>
          </p:cNvPr>
          <p:cNvSpPr txBox="1"/>
          <p:nvPr/>
        </p:nvSpPr>
        <p:spPr>
          <a:xfrm>
            <a:off x="61327" y="1383976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Generate the surrogate model</a:t>
            </a:r>
            <a:r>
              <a:rPr lang="en-US" dirty="0"/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4F19A4-6356-5642-865E-BC49F1CEA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7" y="1714424"/>
            <a:ext cx="3236830" cy="46529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790DD7-7A72-5841-9D46-0C480BB06162}"/>
              </a:ext>
            </a:extLst>
          </p:cNvPr>
          <p:cNvSpPr txBox="1"/>
          <p:nvPr/>
        </p:nvSpPr>
        <p:spPr>
          <a:xfrm>
            <a:off x="3298157" y="5036092"/>
            <a:ext cx="4649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“-p all” generates and saves a surrogate model for each experiment separately,</a:t>
            </a:r>
          </a:p>
          <a:p>
            <a:r>
              <a:rPr lang="en-US" sz="1000" dirty="0"/>
              <a:t>which each correspond to a different value of 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6ED94F-287F-BC46-80EA-5EE8C915B5C5}"/>
              </a:ext>
            </a:extLst>
          </p:cNvPr>
          <p:cNvSpPr txBox="1"/>
          <p:nvPr/>
        </p:nvSpPr>
        <p:spPr>
          <a:xfrm>
            <a:off x="3298157" y="3860282"/>
            <a:ext cx="5501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“-m 1000” asks for 1000 training data points and we hold out 15% for testing. So we can see </a:t>
            </a:r>
          </a:p>
          <a:p>
            <a:r>
              <a:rPr lang="en-US" sz="1000" dirty="0"/>
              <a:t>here there are 850 X (input) data and 850 y (output) data.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FDCB4E-597D-3D46-8F8F-FE93F1B9D411}"/>
              </a:ext>
            </a:extLst>
          </p:cNvPr>
          <p:cNvSpPr txBox="1"/>
          <p:nvPr/>
        </p:nvSpPr>
        <p:spPr>
          <a:xfrm>
            <a:off x="3302966" y="2626182"/>
            <a:ext cx="5497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“-s </a:t>
            </a:r>
            <a:r>
              <a:rPr lang="en-US" sz="1000" dirty="0" err="1"/>
              <a:t>gpr</a:t>
            </a:r>
            <a:r>
              <a:rPr lang="en-US" sz="1000" dirty="0"/>
              <a:t>” asks for a Gaussian Process Regression model, which we see confirmed here in the </a:t>
            </a:r>
          </a:p>
          <a:p>
            <a:r>
              <a:rPr lang="en-US" sz="1000" dirty="0"/>
              <a:t>verbose (-v) generation output.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DE9C64-F85C-0D4F-A113-844AF7E66C9B}"/>
              </a:ext>
            </a:extLst>
          </p:cNvPr>
          <p:cNvSpPr txBox="1"/>
          <p:nvPr/>
        </p:nvSpPr>
        <p:spPr>
          <a:xfrm>
            <a:off x="3620716" y="5627693"/>
            <a:ext cx="4450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 will elaborate more on the ensemble generation and </a:t>
            </a:r>
          </a:p>
          <a:p>
            <a:r>
              <a:rPr lang="en-US" sz="1400" dirty="0"/>
              <a:t>the surrogate model in the coming slides…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1F2406-816A-CD4A-872E-84AC5ECF7A3A}"/>
              </a:ext>
            </a:extLst>
          </p:cNvPr>
          <p:cNvSpPr txBox="1"/>
          <p:nvPr/>
        </p:nvSpPr>
        <p:spPr>
          <a:xfrm>
            <a:off x="3620716" y="1971685"/>
            <a:ext cx="2900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Examine the command-line output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93B0913-400A-CD4C-993A-EAF697F7EAC1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3013888" y="2125574"/>
            <a:ext cx="606828" cy="15388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312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3, cont.]  More detail regarding the surrogate model (</a:t>
            </a:r>
            <a:r>
              <a:rPr lang="en-US" sz="2800" dirty="0" err="1"/>
              <a:t>hill_surrogate.py</a:t>
            </a:r>
            <a:r>
              <a:rPr lang="en-US" sz="2800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650FA8-6FF2-6948-A0D4-C5D50D3588E1}"/>
              </a:ext>
            </a:extLst>
          </p:cNvPr>
          <p:cNvSpPr txBox="1"/>
          <p:nvPr/>
        </p:nvSpPr>
        <p:spPr>
          <a:xfrm>
            <a:off x="0" y="1294733"/>
            <a:ext cx="85859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surrogate model is a regression model that learns an input-output mapping.</a:t>
            </a:r>
          </a:p>
          <a:p>
            <a:endParaRPr lang="en-US" dirty="0"/>
          </a:p>
          <a:p>
            <a:r>
              <a:rPr lang="en-US" dirty="0"/>
              <a:t>The basic syntax in the UQ Pipeline takes a model form, the input variables, and output variable: </a:t>
            </a:r>
            <a:r>
              <a:rPr lang="en-US" dirty="0" err="1"/>
              <a:t>SurrogateModel</a:t>
            </a:r>
            <a:r>
              <a:rPr lang="en-US" dirty="0"/>
              <a:t>(‘model form’, [‘X1’, ‘X2’, ‘X3’], [‘Y’])</a:t>
            </a:r>
          </a:p>
          <a:p>
            <a:endParaRPr lang="en-US" dirty="0"/>
          </a:p>
          <a:p>
            <a:r>
              <a:rPr lang="en-US" dirty="0"/>
              <a:t>In our example, we have1000 {</a:t>
            </a:r>
            <a:r>
              <a:rPr lang="en-US" dirty="0" err="1"/>
              <a:t>a,b,c</a:t>
            </a:r>
            <a:r>
              <a:rPr lang="en-US" dirty="0"/>
              <a:t>} inputs,1000 {y} outputs, and hold out 15%, {</a:t>
            </a:r>
            <a:r>
              <a:rPr lang="en-US" dirty="0" err="1"/>
              <a:t>a,b,c</a:t>
            </a:r>
            <a:r>
              <a:rPr lang="en-US" dirty="0"/>
              <a:t>}</a:t>
            </a:r>
            <a:r>
              <a:rPr lang="en-US" baseline="-25000" dirty="0"/>
              <a:t>test </a:t>
            </a:r>
            <a:r>
              <a:rPr lang="en-US" dirty="0"/>
              <a:t>to test the surrogate model for each experiment. This corresponds to a 1000x3 array and a 1000x1 array in total.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3F67C-7E26-7B41-A0D3-C1663D6B1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100" y="4628808"/>
            <a:ext cx="5455887" cy="14991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0608B-C167-DE4F-9B8D-802ED20F3725}"/>
              </a:ext>
            </a:extLst>
          </p:cNvPr>
          <p:cNvSpPr txBox="1"/>
          <p:nvPr/>
        </p:nvSpPr>
        <p:spPr>
          <a:xfrm>
            <a:off x="0" y="3880056"/>
            <a:ext cx="8686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can choose from many supervised learning models; we use Gaussian Process</a:t>
            </a:r>
          </a:p>
          <a:p>
            <a:r>
              <a:rPr lang="en-US" dirty="0"/>
              <a:t>Regression in this example:</a:t>
            </a:r>
          </a:p>
        </p:txBody>
      </p:sp>
    </p:spTree>
    <p:extLst>
      <p:ext uri="{BB962C8B-B14F-4D97-AF65-F5344CB8AC3E}">
        <p14:creationId xmlns:p14="http://schemas.microsoft.com/office/powerpoint/2010/main" val="2877396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199" y="220136"/>
            <a:ext cx="8395855" cy="1005840"/>
          </a:xfrm>
        </p:spPr>
        <p:txBody>
          <a:bodyPr/>
          <a:lstStyle/>
          <a:p>
            <a:r>
              <a:rPr lang="en-US" sz="2800" dirty="0"/>
              <a:t>[Step 3, cont.] A simple example of how a linear</a:t>
            </a:r>
            <a:br>
              <a:rPr lang="en-US" sz="2800" dirty="0"/>
            </a:br>
            <a:r>
              <a:rPr lang="en-US" sz="2800" dirty="0"/>
              <a:t>regression surrogate model works for intuition’s sake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C19E636-3463-4D4A-80DB-7704574E4151}"/>
                  </a:ext>
                </a:extLst>
              </p:cNvPr>
              <p:cNvSpPr txBox="1"/>
              <p:nvPr/>
            </p:nvSpPr>
            <p:spPr>
              <a:xfrm>
                <a:off x="1920335" y="3220572"/>
                <a:ext cx="3004477" cy="7337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C19E636-3463-4D4A-80DB-7704574E4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335" y="3220572"/>
                <a:ext cx="3004477" cy="733791"/>
              </a:xfrm>
              <a:prstGeom prst="rect">
                <a:avLst/>
              </a:prstGeom>
              <a:blipFill>
                <a:blip r:embed="rId3"/>
                <a:stretch>
                  <a:fillRect t="-1695"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9791DE6-82C5-0948-A52E-7BE80E0E9E9C}"/>
              </a:ext>
            </a:extLst>
          </p:cNvPr>
          <p:cNvSpPr txBox="1"/>
          <p:nvPr/>
        </p:nvSpPr>
        <p:spPr>
          <a:xfrm>
            <a:off x="149629" y="1325311"/>
            <a:ext cx="9026317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dirty="0"/>
              <a:t>A surrogate model is simply a fit to the data. It can be quite sophisticated in general, but </a:t>
            </a:r>
          </a:p>
          <a:p>
            <a:r>
              <a:rPr lang="en-US" sz="1600" dirty="0"/>
              <a:t>suppose we think fitting a linear function to our data is a good surrogate model for the data. Then </a:t>
            </a:r>
          </a:p>
          <a:p>
            <a:r>
              <a:rPr lang="en-US" sz="1600" dirty="0"/>
              <a:t>linear regression would provide a suitable mapping of inputs to outputs.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/>
              <a:t>m training examples: (</a:t>
            </a:r>
            <a:r>
              <a:rPr lang="en-US" sz="1600" b="1" dirty="0" err="1"/>
              <a:t>x</a:t>
            </a:r>
            <a:r>
              <a:rPr lang="en-US" sz="1600" b="1" baseline="-25000" dirty="0" err="1"/>
              <a:t>i</a:t>
            </a:r>
            <a:r>
              <a:rPr lang="en-US" sz="1600" dirty="0" err="1"/>
              <a:t>,y</a:t>
            </a:r>
            <a:r>
              <a:rPr lang="en-US" sz="1600" baseline="-25000" dirty="0" err="1"/>
              <a:t>i</a:t>
            </a:r>
            <a:r>
              <a:rPr lang="en-US" sz="1600" dirty="0"/>
              <a:t>), where </a:t>
            </a:r>
            <a:r>
              <a:rPr lang="en-US" sz="1600" dirty="0" err="1"/>
              <a:t>y</a:t>
            </a:r>
            <a:r>
              <a:rPr lang="en-US" sz="1600" baseline="-25000" dirty="0" err="1"/>
              <a:t>i</a:t>
            </a:r>
            <a:r>
              <a:rPr lang="en-US" sz="1600" dirty="0"/>
              <a:t> are the observed (output) values (we have m=1000)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/>
              <a:t>n input variables (aka, features): </a:t>
            </a:r>
            <a:r>
              <a:rPr lang="en-US" sz="1600" b="1" dirty="0"/>
              <a:t>x</a:t>
            </a:r>
            <a:r>
              <a:rPr lang="en-US" sz="1600" b="1" baseline="-25000" dirty="0"/>
              <a:t>i</a:t>
            </a:r>
            <a:r>
              <a:rPr lang="en-US" sz="1600" dirty="0"/>
              <a:t> = [x</a:t>
            </a:r>
            <a:r>
              <a:rPr lang="en-US" sz="1600" baseline="-25000" dirty="0"/>
              <a:t>i1</a:t>
            </a:r>
            <a:r>
              <a:rPr lang="en-US" sz="1600" dirty="0"/>
              <a:t>,x</a:t>
            </a:r>
            <a:r>
              <a:rPr lang="en-US" sz="1600" baseline="-25000" dirty="0"/>
              <a:t>i2</a:t>
            </a:r>
            <a:r>
              <a:rPr lang="en-US" sz="1600" dirty="0"/>
              <a:t>,…,</a:t>
            </a:r>
            <a:r>
              <a:rPr lang="en-US" sz="1600" dirty="0" err="1"/>
              <a:t>x</a:t>
            </a:r>
            <a:r>
              <a:rPr lang="en-US" sz="1600" baseline="-25000" dirty="0" err="1"/>
              <a:t>in</a:t>
            </a:r>
            <a:r>
              <a:rPr lang="en-US" sz="1600" dirty="0"/>
              <a:t>]; in our Hill example this is our [</a:t>
            </a:r>
            <a:r>
              <a:rPr lang="en-US" sz="1600" dirty="0" err="1"/>
              <a:t>a</a:t>
            </a:r>
            <a:r>
              <a:rPr lang="en-US" sz="1600" baseline="-25000" dirty="0" err="1"/>
              <a:t>i</a:t>
            </a:r>
            <a:r>
              <a:rPr lang="en-US" sz="1600" dirty="0" err="1"/>
              <a:t>,b</a:t>
            </a:r>
            <a:r>
              <a:rPr lang="en-US" sz="1600" baseline="-25000" dirty="0" err="1"/>
              <a:t>i</a:t>
            </a:r>
            <a:r>
              <a:rPr lang="en-US" sz="1600" dirty="0" err="1"/>
              <a:t>,c</a:t>
            </a:r>
            <a:r>
              <a:rPr lang="en-US" sz="1600" baseline="-25000" dirty="0" err="1"/>
              <a:t>i</a:t>
            </a:r>
            <a:r>
              <a:rPr lang="en-US" sz="1600" dirty="0"/>
              <a:t>].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/>
              <a:t>m parameters (weights): </a:t>
            </a:r>
            <a:r>
              <a:rPr lang="en-US" sz="1600" b="1" dirty="0"/>
              <a:t>w</a:t>
            </a:r>
            <a:r>
              <a:rPr lang="en-US" sz="1600" dirty="0"/>
              <a:t> = [w</a:t>
            </a:r>
            <a:r>
              <a:rPr lang="en-US" sz="1600" baseline="-25000" dirty="0"/>
              <a:t>1</a:t>
            </a:r>
            <a:r>
              <a:rPr lang="en-US" sz="1600" dirty="0"/>
              <a:t>,w</a:t>
            </a:r>
            <a:r>
              <a:rPr lang="en-US" sz="1600" baseline="-25000" dirty="0"/>
              <a:t>2</a:t>
            </a:r>
            <a:r>
              <a:rPr lang="en-US" sz="1600" dirty="0"/>
              <a:t>,…,</a:t>
            </a:r>
            <a:r>
              <a:rPr lang="en-US" sz="1600" dirty="0" err="1"/>
              <a:t>w</a:t>
            </a:r>
            <a:r>
              <a:rPr lang="en-US" sz="1600" baseline="-25000" dirty="0" err="1"/>
              <a:t>m</a:t>
            </a:r>
            <a:r>
              <a:rPr lang="en-US" sz="1600" dirty="0"/>
              <a:t>]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/>
              <a:t>We can write this as a system of linear equations (recall Ax=b from linear algebra):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600" dirty="0"/>
          </a:p>
          <a:p>
            <a:pPr marL="285750" indent="-285750">
              <a:buFont typeface="Wingdings" pitchFamily="2" charset="2"/>
              <a:buChar char="§"/>
            </a:pPr>
            <a:endParaRPr lang="en-US" sz="1600" dirty="0"/>
          </a:p>
          <a:p>
            <a:pPr marL="285750" indent="-285750">
              <a:buFont typeface="Wingdings" pitchFamily="2" charset="2"/>
              <a:buChar char="§"/>
            </a:pPr>
            <a:endParaRPr lang="en-US" sz="1600" dirty="0"/>
          </a:p>
          <a:p>
            <a:pPr marL="285750" indent="-285750">
              <a:buFont typeface="Wingdings" pitchFamily="2" charset="2"/>
              <a:buChar char="§"/>
            </a:pPr>
            <a:endParaRPr lang="en-US" sz="16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/>
              <a:t>Which can be written as a matrix equation, where </a:t>
            </a:r>
            <a:r>
              <a:rPr lang="en-US" sz="1600" b="1" dirty="0"/>
              <a:t>X</a:t>
            </a:r>
            <a:r>
              <a:rPr lang="en-US" sz="1600" dirty="0"/>
              <a:t> and </a:t>
            </a:r>
            <a:r>
              <a:rPr lang="en-US" sz="1600" b="1" dirty="0"/>
              <a:t>y</a:t>
            </a:r>
            <a:r>
              <a:rPr lang="en-US" sz="1600" dirty="0"/>
              <a:t> are our input and output arrays: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600" dirty="0"/>
          </a:p>
          <a:p>
            <a:pPr marL="285750" indent="-285750">
              <a:buFont typeface="Wingdings" pitchFamily="2" charset="2"/>
              <a:buChar char="§"/>
            </a:pPr>
            <a:endParaRPr lang="en-US" sz="16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/>
              <a:t>To construct a surrogate model, we need to solve for the weights, </a:t>
            </a:r>
            <a:r>
              <a:rPr lang="en-US" sz="1600" b="1" dirty="0"/>
              <a:t>w</a:t>
            </a:r>
            <a:r>
              <a:rPr lang="en-US" sz="1600" dirty="0"/>
              <a:t>, that best fit the </a:t>
            </a:r>
          </a:p>
          <a:p>
            <a:r>
              <a:rPr lang="en-US" sz="1600" dirty="0"/>
              <a:t>training data, which can be done with least-squares minimization or the Normal Equation:</a:t>
            </a:r>
          </a:p>
          <a:p>
            <a:endParaRPr lang="en-US" sz="1600" dirty="0"/>
          </a:p>
          <a:p>
            <a:endParaRPr lang="en-US" sz="16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/>
              <a:t>With these best-fit weights, we can now make predictions for unknown variable values </a:t>
            </a:r>
          </a:p>
          <a:p>
            <a:r>
              <a:rPr lang="en-US" sz="1600" dirty="0"/>
              <a:t>using y(</a:t>
            </a:r>
            <a:r>
              <a:rPr lang="en-US" sz="1600" b="1" dirty="0" err="1"/>
              <a:t>X;w</a:t>
            </a:r>
            <a:r>
              <a:rPr lang="en-US" sz="1600" b="1" baseline="-25000" dirty="0" err="1"/>
              <a:t>BF</a:t>
            </a:r>
            <a:r>
              <a:rPr lang="en-US" sz="1600" dirty="0"/>
              <a:t>)</a:t>
            </a:r>
          </a:p>
          <a:p>
            <a:endParaRPr lang="en-US" sz="1600" dirty="0"/>
          </a:p>
          <a:p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13AB4E-F786-8344-9A20-4FE4870713B9}"/>
                  </a:ext>
                </a:extLst>
              </p:cNvPr>
              <p:cNvSpPr txBox="1"/>
              <p:nvPr/>
            </p:nvSpPr>
            <p:spPr>
              <a:xfrm>
                <a:off x="2265960" y="4361804"/>
                <a:ext cx="8447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𝑿𝒘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13AB4E-F786-8344-9A20-4FE487071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960" y="4361804"/>
                <a:ext cx="844782" cy="276999"/>
              </a:xfrm>
              <a:prstGeom prst="rect">
                <a:avLst/>
              </a:prstGeom>
              <a:blipFill>
                <a:blip r:embed="rId4"/>
                <a:stretch>
                  <a:fillRect l="-5970" r="-597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8B0568-465C-F348-8526-FAF978E9C42F}"/>
                  </a:ext>
                </a:extLst>
              </p:cNvPr>
              <p:cNvSpPr txBox="1"/>
              <p:nvPr/>
            </p:nvSpPr>
            <p:spPr>
              <a:xfrm>
                <a:off x="2784120" y="5323245"/>
                <a:ext cx="24745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𝑩𝒆𝒔𝒕𝑭𝒊𝒕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8B0568-465C-F348-8526-FAF978E9C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120" y="5323245"/>
                <a:ext cx="2474524" cy="276999"/>
              </a:xfrm>
              <a:prstGeom prst="rect">
                <a:avLst/>
              </a:prstGeom>
              <a:blipFill>
                <a:blip r:embed="rId5"/>
                <a:stretch>
                  <a:fillRect l="-510" r="-102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6151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188606"/>
            <a:ext cx="8229600" cy="1005840"/>
          </a:xfrm>
        </p:spPr>
        <p:txBody>
          <a:bodyPr/>
          <a:lstStyle/>
          <a:p>
            <a:r>
              <a:rPr lang="en-US" sz="2800" dirty="0"/>
              <a:t>Audience: This is a tutorial for beginners learning to use the new UQ pipeline component interface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90A475-80BF-4141-B208-0F8D1B6BBA24}"/>
              </a:ext>
            </a:extLst>
          </p:cNvPr>
          <p:cNvSpPr txBox="1"/>
          <p:nvPr/>
        </p:nvSpPr>
        <p:spPr>
          <a:xfrm>
            <a:off x="0" y="2747992"/>
            <a:ext cx="723877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 found there are several phases to learning the UQP:</a:t>
            </a:r>
          </a:p>
          <a:p>
            <a:r>
              <a:rPr lang="en-US" sz="1400" dirty="0"/>
              <a:t>1) </a:t>
            </a:r>
            <a:r>
              <a:rPr lang="en-US" sz="1400" dirty="0">
                <a:solidFill>
                  <a:srgbClr val="0B00FF"/>
                </a:solidFill>
              </a:rPr>
              <a:t>Building the UQP script components </a:t>
            </a:r>
          </a:p>
          <a:p>
            <a:r>
              <a:rPr lang="en-US" sz="1400" dirty="0"/>
              <a:t>	See developers: David </a:t>
            </a:r>
            <a:r>
              <a:rPr lang="en-US" sz="1400" dirty="0" err="1"/>
              <a:t>Domyancic</a:t>
            </a:r>
            <a:r>
              <a:rPr lang="en-US" sz="1400" dirty="0"/>
              <a:t>, </a:t>
            </a:r>
            <a:r>
              <a:rPr lang="en-US" sz="1400" dirty="0" err="1"/>
              <a:t>Andew</a:t>
            </a:r>
            <a:r>
              <a:rPr lang="en-US" sz="1400" dirty="0"/>
              <a:t> Fillmore, </a:t>
            </a:r>
          </a:p>
          <a:p>
            <a:r>
              <a:rPr lang="en-US" sz="1400" dirty="0"/>
              <a:t>	James Corbett, Francisco Beltran, Scott Brandon </a:t>
            </a:r>
          </a:p>
          <a:p>
            <a:r>
              <a:rPr lang="en-US" sz="1400" dirty="0"/>
              <a:t>	and documentation: </a:t>
            </a:r>
            <a:r>
              <a:rPr lang="en-US" sz="1400" b="1" dirty="0"/>
              <a:t>https://</a:t>
            </a:r>
            <a:r>
              <a:rPr lang="en-US" sz="1400" b="1" dirty="0" err="1"/>
              <a:t>rzlc.llnl.gov</a:t>
            </a:r>
            <a:r>
              <a:rPr lang="en-US" sz="1400" b="1" dirty="0"/>
              <a:t>/</a:t>
            </a:r>
            <a:r>
              <a:rPr lang="en-US" sz="1400" b="1" dirty="0" err="1"/>
              <a:t>uqp</a:t>
            </a:r>
            <a:r>
              <a:rPr lang="en-US" sz="1400" b="1" dirty="0"/>
              <a:t>/docs/</a:t>
            </a:r>
          </a:p>
          <a:p>
            <a:r>
              <a:rPr lang="en-US" sz="1400" dirty="0"/>
              <a:t>	</a:t>
            </a:r>
          </a:p>
          <a:p>
            <a:r>
              <a:rPr lang="en-US" sz="1400" dirty="0"/>
              <a:t>2) </a:t>
            </a:r>
            <a:r>
              <a:rPr lang="en-US" sz="1400" dirty="0">
                <a:solidFill>
                  <a:srgbClr val="0B00FF"/>
                </a:solidFill>
              </a:rPr>
              <a:t>Learning Bayesian theory and connecting that to what the components are doing</a:t>
            </a:r>
          </a:p>
          <a:p>
            <a:r>
              <a:rPr lang="en-US" sz="1400" dirty="0"/>
              <a:t>	Use Coursera:</a:t>
            </a:r>
          </a:p>
          <a:p>
            <a:r>
              <a:rPr lang="en-US" sz="1400" dirty="0"/>
              <a:t>	a)Bayesian Statistics: From Concepts to Data Analysis </a:t>
            </a:r>
            <a:r>
              <a:rPr lang="en-US" sz="1400" b="1" dirty="0"/>
              <a:t>(fundamental theory)</a:t>
            </a:r>
          </a:p>
          <a:p>
            <a:r>
              <a:rPr lang="en-US" sz="1400" dirty="0"/>
              <a:t>	b)Bayesian Statistics: Techniques and Models  </a:t>
            </a:r>
            <a:r>
              <a:rPr lang="en-US" sz="1400" b="1" dirty="0"/>
              <a:t>(MCMC modeling and regression)</a:t>
            </a:r>
          </a:p>
          <a:p>
            <a:r>
              <a:rPr lang="en-US" sz="1400" dirty="0"/>
              <a:t>	and also textbooks, data Science websites, </a:t>
            </a:r>
            <a:r>
              <a:rPr lang="en-US" sz="1400" dirty="0" err="1"/>
              <a:t>wikipedia</a:t>
            </a:r>
            <a:r>
              <a:rPr lang="en-US" sz="1400" dirty="0"/>
              <a:t> and UQ talks</a:t>
            </a:r>
          </a:p>
          <a:p>
            <a:endParaRPr lang="en-US" sz="1400" dirty="0"/>
          </a:p>
          <a:p>
            <a:r>
              <a:rPr lang="en-US" sz="1400" dirty="0"/>
              <a:t>3) </a:t>
            </a:r>
            <a:r>
              <a:rPr lang="en-US" sz="1400" dirty="0">
                <a:solidFill>
                  <a:srgbClr val="0B00FF"/>
                </a:solidFill>
              </a:rPr>
              <a:t>Run UQP; perform and understand the UQ analysis</a:t>
            </a:r>
          </a:p>
          <a:p>
            <a:r>
              <a:rPr lang="en-US" sz="1400" dirty="0"/>
              <a:t>	Work through the Hill Function example; translate to other examples</a:t>
            </a:r>
          </a:p>
          <a:p>
            <a:endParaRPr lang="en-US" sz="1400" dirty="0"/>
          </a:p>
          <a:p>
            <a:r>
              <a:rPr lang="en-US" sz="1400" dirty="0"/>
              <a:t>4) </a:t>
            </a:r>
            <a:r>
              <a:rPr lang="en-US" sz="1400" dirty="0">
                <a:solidFill>
                  <a:srgbClr val="0B00FF"/>
                </a:solidFill>
              </a:rPr>
              <a:t>Build dexterity running large-scale workflows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986BFB-B6CE-084A-A293-3FCDDE1A1EE2}"/>
              </a:ext>
            </a:extLst>
          </p:cNvPr>
          <p:cNvSpPr txBox="1"/>
          <p:nvPr/>
        </p:nvSpPr>
        <p:spPr>
          <a:xfrm>
            <a:off x="77455" y="1712186"/>
            <a:ext cx="46025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Guide written for new users, especially those who have</a:t>
            </a:r>
          </a:p>
          <a:p>
            <a:pPr marL="342900" indent="-342900">
              <a:buAutoNum type="arabicParenR"/>
            </a:pPr>
            <a:r>
              <a:rPr lang="en-US" sz="1400" dirty="0"/>
              <a:t>Never used a large-scale workflow tool and </a:t>
            </a:r>
          </a:p>
          <a:p>
            <a:pPr marL="342900" indent="-342900">
              <a:buAutoNum type="arabicParenR"/>
            </a:pPr>
            <a:r>
              <a:rPr lang="en-US" sz="1400" dirty="0"/>
              <a:t>Have no knowledge of Bayesian inference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18C623-9F4B-2849-A7B3-CE5693C7F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050" y="1368498"/>
            <a:ext cx="4138495" cy="270579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DF691F2-B337-144D-97BD-300B3C08A64F}"/>
              </a:ext>
            </a:extLst>
          </p:cNvPr>
          <p:cNvCxnSpPr>
            <a:cxnSpLocks/>
          </p:cNvCxnSpPr>
          <p:nvPr/>
        </p:nvCxnSpPr>
        <p:spPr>
          <a:xfrm flipV="1">
            <a:off x="3902737" y="2330506"/>
            <a:ext cx="1122417" cy="47743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808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3 cont.] </a:t>
            </a:r>
            <a:r>
              <a:rPr lang="en-US" sz="2800" dirty="0" err="1"/>
              <a:t>hill_surrogate.py</a:t>
            </a:r>
            <a:r>
              <a:rPr lang="en-US" sz="2800" dirty="0"/>
              <a:t> produces convergence plots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F624C3-5D63-BF4E-8C98-E99D734F171B}"/>
              </a:ext>
            </a:extLst>
          </p:cNvPr>
          <p:cNvSpPr txBox="1"/>
          <p:nvPr/>
        </p:nvSpPr>
        <p:spPr>
          <a:xfrm>
            <a:off x="0" y="1283745"/>
            <a:ext cx="9320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surrogate model script outputs a convergence plots </a:t>
            </a:r>
            <a:r>
              <a:rPr lang="en-US" u="sng" dirty="0"/>
              <a:t>for each experiment</a:t>
            </a:r>
            <a:r>
              <a:rPr lang="en-US" dirty="0"/>
              <a:t> in order to</a:t>
            </a:r>
          </a:p>
          <a:p>
            <a:r>
              <a:rPr lang="en-US" dirty="0"/>
              <a:t>check the accuracy of the surrogate model. The convergence plot is showing the </a:t>
            </a:r>
          </a:p>
          <a:p>
            <a:r>
              <a:rPr lang="en-US" dirty="0"/>
              <a:t>performance of the surrogate model on the test set of data {</a:t>
            </a:r>
            <a:r>
              <a:rPr lang="en-US" dirty="0" err="1"/>
              <a:t>a,b,c</a:t>
            </a:r>
            <a:r>
              <a:rPr lang="en-US" dirty="0"/>
              <a:t>}</a:t>
            </a:r>
            <a:r>
              <a:rPr lang="en-US" baseline="-25000" dirty="0"/>
              <a:t>test</a:t>
            </a:r>
            <a:r>
              <a:rPr lang="en-US" dirty="0"/>
              <a:t> that we held out.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E87A26-58F6-F04A-B78D-224C12BE48AB}"/>
              </a:ext>
            </a:extLst>
          </p:cNvPr>
          <p:cNvSpPr txBox="1"/>
          <p:nvPr/>
        </p:nvSpPr>
        <p:spPr>
          <a:xfrm>
            <a:off x="4514206" y="2527668"/>
            <a:ext cx="462979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</a:t>
            </a:r>
            <a:r>
              <a:rPr lang="en-US" sz="1400" baseline="30000" dirty="0"/>
              <a:t>2</a:t>
            </a:r>
            <a:r>
              <a:rPr lang="en-US" sz="1400" dirty="0"/>
              <a:t> should be close to 1, indicating the variance between</a:t>
            </a:r>
          </a:p>
          <a:p>
            <a:r>
              <a:rPr lang="en-US" sz="1400" dirty="0"/>
              <a:t>the model and the data is small.</a:t>
            </a:r>
          </a:p>
          <a:p>
            <a:endParaRPr lang="en-US" sz="1400" dirty="0"/>
          </a:p>
          <a:p>
            <a:r>
              <a:rPr lang="en-US" sz="1400" dirty="0"/>
              <a:t>Correlation close to 1 means strong positive correlation.</a:t>
            </a:r>
          </a:p>
          <a:p>
            <a:endParaRPr lang="en-US" sz="1400" dirty="0"/>
          </a:p>
          <a:p>
            <a:r>
              <a:rPr lang="en-US" sz="1400" dirty="0"/>
              <a:t>L1 relative error: Sum(|(f1-SM)/f1|)*100.0</a:t>
            </a:r>
          </a:p>
          <a:p>
            <a:endParaRPr lang="en-US" sz="1400" dirty="0"/>
          </a:p>
          <a:p>
            <a:r>
              <a:rPr lang="en-US" sz="1400" dirty="0"/>
              <a:t>Surrogate models are saved separately</a:t>
            </a:r>
          </a:p>
          <a:p>
            <a:r>
              <a:rPr lang="en-US" sz="1400" dirty="0"/>
              <a:t>for each experimental value (at different </a:t>
            </a:r>
          </a:p>
          <a:p>
            <a:r>
              <a:rPr lang="en-US" sz="1400" dirty="0"/>
              <a:t>values of x) in binary files, </a:t>
            </a:r>
          </a:p>
          <a:p>
            <a:r>
              <a:rPr lang="en-US" sz="1400" dirty="0"/>
              <a:t>e.g.: hill_a01_gpr.model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8551C-2244-3842-904F-C7753DBFEFD0}"/>
              </a:ext>
            </a:extLst>
          </p:cNvPr>
          <p:cNvSpPr txBox="1"/>
          <p:nvPr/>
        </p:nvSpPr>
        <p:spPr>
          <a:xfrm>
            <a:off x="147145" y="5708175"/>
            <a:ext cx="902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Remember x is fixed. </a:t>
            </a:r>
            <a:r>
              <a:rPr lang="en-US" dirty="0"/>
              <a:t>So each saved surrogate model aims to predict the Hill function</a:t>
            </a:r>
          </a:p>
          <a:p>
            <a:r>
              <a:rPr lang="en-US" dirty="0"/>
              <a:t>in {</a:t>
            </a:r>
            <a:r>
              <a:rPr lang="en-US" dirty="0" err="1"/>
              <a:t>a,b,c</a:t>
            </a:r>
            <a:r>
              <a:rPr lang="en-US" dirty="0"/>
              <a:t>} space at a particular value of x.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9A9133-CCC3-E746-826B-D895C7961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0" y="2125939"/>
            <a:ext cx="4541460" cy="35822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3861BF-0A98-F344-BB62-13071CF56C30}"/>
              </a:ext>
            </a:extLst>
          </p:cNvPr>
          <p:cNvSpPr txBox="1"/>
          <p:nvPr/>
        </p:nvSpPr>
        <p:spPr>
          <a:xfrm>
            <a:off x="1982548" y="5517747"/>
            <a:ext cx="796693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/>
              <a:t>Hill 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574176-BA03-4345-8421-AAF902C33E72}"/>
              </a:ext>
            </a:extLst>
          </p:cNvPr>
          <p:cNvSpPr txBox="1"/>
          <p:nvPr/>
        </p:nvSpPr>
        <p:spPr>
          <a:xfrm rot="16200000">
            <a:off x="-585975" y="3730882"/>
            <a:ext cx="1448474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Surrogate output</a:t>
            </a:r>
          </a:p>
        </p:txBody>
      </p:sp>
    </p:spTree>
    <p:extLst>
      <p:ext uri="{BB962C8B-B14F-4D97-AF65-F5344CB8AC3E}">
        <p14:creationId xmlns:p14="http://schemas.microsoft.com/office/powerpoint/2010/main" val="2819345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3, cont.] </a:t>
            </a:r>
            <a:r>
              <a:rPr lang="en-US" sz="2800" dirty="0" err="1"/>
              <a:t>hill_sm_plot.py</a:t>
            </a:r>
            <a:r>
              <a:rPr lang="en-US" sz="2800" dirty="0"/>
              <a:t> creates 2D slice plots of the Hill surrogate model  to compare with the analytic slices from slide 11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A80F24-048A-8F43-A060-8F1C642EC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74" y="3820942"/>
            <a:ext cx="3021908" cy="2576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DCA193-5728-4940-B23F-851A12C22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97" y="1311598"/>
            <a:ext cx="6273800" cy="31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568568-1381-A343-B01F-55F0014A3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406" y="3993925"/>
            <a:ext cx="2841110" cy="23719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F9898D-81FA-8942-9692-F5F5460CDB9A}"/>
              </a:ext>
            </a:extLst>
          </p:cNvPr>
          <p:cNvSpPr txBox="1"/>
          <p:nvPr/>
        </p:nvSpPr>
        <p:spPr>
          <a:xfrm>
            <a:off x="3682428" y="2222168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Surrogate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B4BA67-3DC6-4245-B442-517467EC3436}"/>
              </a:ext>
            </a:extLst>
          </p:cNvPr>
          <p:cNvSpPr txBox="1"/>
          <p:nvPr/>
        </p:nvSpPr>
        <p:spPr>
          <a:xfrm>
            <a:off x="3543512" y="4117851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Analytic Hill function</a:t>
            </a:r>
          </a:p>
          <a:p>
            <a:r>
              <a:rPr lang="en-US" dirty="0"/>
              <a:t>slices from Slide 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AF4320-F72D-1546-ACD0-3877EEC11F0E}"/>
              </a:ext>
            </a:extLst>
          </p:cNvPr>
          <p:cNvSpPr txBox="1"/>
          <p:nvPr/>
        </p:nvSpPr>
        <p:spPr>
          <a:xfrm>
            <a:off x="3448134" y="5326016"/>
            <a:ext cx="2247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B00FF"/>
                </a:solidFill>
              </a:rPr>
              <a:t>The comparisons are similar,</a:t>
            </a:r>
          </a:p>
          <a:p>
            <a:r>
              <a:rPr lang="en-US" sz="1200" dirty="0">
                <a:solidFill>
                  <a:srgbClr val="0B00FF"/>
                </a:solidFill>
              </a:rPr>
              <a:t>but not identical, indicating the</a:t>
            </a:r>
          </a:p>
          <a:p>
            <a:r>
              <a:rPr lang="en-US" sz="1200" dirty="0">
                <a:solidFill>
                  <a:srgbClr val="0B00FF"/>
                </a:solidFill>
              </a:rPr>
              <a:t>function is a challenge to fit,</a:t>
            </a:r>
          </a:p>
          <a:p>
            <a:r>
              <a:rPr lang="en-US" sz="1200" dirty="0">
                <a:solidFill>
                  <a:srgbClr val="0B00FF"/>
                </a:solidFill>
              </a:rPr>
              <a:t>even at a fixed x value.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3E326-5857-8440-8E7A-03409CEA87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85" y="1589382"/>
            <a:ext cx="2989618" cy="2444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52C07-02FA-EA4E-9354-33B171FBBC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7406" y="1641945"/>
            <a:ext cx="2904958" cy="244426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86C28B-BB42-B14C-A306-DA000FACFA70}"/>
              </a:ext>
            </a:extLst>
          </p:cNvPr>
          <p:cNvCxnSpPr>
            <a:cxnSpLocks/>
          </p:cNvCxnSpPr>
          <p:nvPr/>
        </p:nvCxnSpPr>
        <p:spPr>
          <a:xfrm flipH="1">
            <a:off x="3448134" y="2607864"/>
            <a:ext cx="600164" cy="35146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CEAA319-58B6-E44B-83AA-F6E5CE9A4052}"/>
              </a:ext>
            </a:extLst>
          </p:cNvPr>
          <p:cNvCxnSpPr>
            <a:cxnSpLocks/>
          </p:cNvCxnSpPr>
          <p:nvPr/>
        </p:nvCxnSpPr>
        <p:spPr>
          <a:xfrm>
            <a:off x="4927640" y="2576593"/>
            <a:ext cx="542135" cy="38273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F25772-8D8A-4E4A-B4FA-6A791C39DEA3}"/>
              </a:ext>
            </a:extLst>
          </p:cNvPr>
          <p:cNvCxnSpPr>
            <a:cxnSpLocks/>
          </p:cNvCxnSpPr>
          <p:nvPr/>
        </p:nvCxnSpPr>
        <p:spPr>
          <a:xfrm flipH="1">
            <a:off x="3441373" y="4728786"/>
            <a:ext cx="600164" cy="35146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35D9A9-B1B2-6343-895D-499B5D18ECF6}"/>
              </a:ext>
            </a:extLst>
          </p:cNvPr>
          <p:cNvCxnSpPr>
            <a:cxnSpLocks/>
          </p:cNvCxnSpPr>
          <p:nvPr/>
        </p:nvCxnSpPr>
        <p:spPr>
          <a:xfrm>
            <a:off x="4964847" y="4733953"/>
            <a:ext cx="544824" cy="375015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426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44AD8D3-7F75-A349-A71F-A645DDDCA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0" y="3768857"/>
            <a:ext cx="8877300" cy="16764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4] Set up the MCMC simulation (</a:t>
            </a:r>
            <a:r>
              <a:rPr lang="en-US" sz="2800" dirty="0" err="1"/>
              <a:t>hill_anal_mcmc.py</a:t>
            </a:r>
            <a:r>
              <a:rPr lang="en-US" sz="2800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BE7F16-39BD-CD49-BBCA-865B91A06D40}"/>
              </a:ext>
            </a:extLst>
          </p:cNvPr>
          <p:cNvSpPr txBox="1"/>
          <p:nvPr/>
        </p:nvSpPr>
        <p:spPr>
          <a:xfrm>
            <a:off x="0" y="1292901"/>
            <a:ext cx="9304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B00FF"/>
                </a:solidFill>
              </a:rPr>
              <a:t>Now that we have our surrogate model for each experiment, it is time to use MCMC to sample the (likelihood)(prior)</a:t>
            </a:r>
          </a:p>
          <a:p>
            <a:r>
              <a:rPr lang="en-US" sz="1400" dirty="0">
                <a:solidFill>
                  <a:srgbClr val="0B00FF"/>
                </a:solidFill>
              </a:rPr>
              <a:t>and determine the posterior distribution. The key steps for MCMC are as follows: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FFC31-ACD4-E042-85B5-221585D8C3F3}"/>
              </a:ext>
            </a:extLst>
          </p:cNvPr>
          <p:cNvSpPr txBox="1"/>
          <p:nvPr/>
        </p:nvSpPr>
        <p:spPr>
          <a:xfrm>
            <a:off x="0" y="2889795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2)Tell the MCMC algorithm about your outputs, surrogates, and the experimental measurements: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1D4D97-6250-5245-B65E-941026656784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4986790" y="4386070"/>
            <a:ext cx="2246760" cy="43682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BAA72D-5BB8-8341-9431-B6CC92CAD3D7}"/>
              </a:ext>
            </a:extLst>
          </p:cNvPr>
          <p:cNvCxnSpPr>
            <a:cxnSpLocks/>
          </p:cNvCxnSpPr>
          <p:nvPr/>
        </p:nvCxnSpPr>
        <p:spPr>
          <a:xfrm flipH="1">
            <a:off x="6558455" y="4918836"/>
            <a:ext cx="903890" cy="73831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F7B66B-F442-8E4F-B6F1-0B7CAB52A283}"/>
              </a:ext>
            </a:extLst>
          </p:cNvPr>
          <p:cNvSpPr txBox="1"/>
          <p:nvPr/>
        </p:nvSpPr>
        <p:spPr>
          <a:xfrm>
            <a:off x="7233550" y="420140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Measurement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18F202-266C-0F44-9F01-DC63A59B86BE}"/>
              </a:ext>
            </a:extLst>
          </p:cNvPr>
          <p:cNvSpPr txBox="1"/>
          <p:nvPr/>
        </p:nvSpPr>
        <p:spPr>
          <a:xfrm>
            <a:off x="7382678" y="4595670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Measurement</a:t>
            </a:r>
          </a:p>
          <a:p>
            <a:r>
              <a:rPr lang="en-US" dirty="0">
                <a:solidFill>
                  <a:schemeClr val="bg1"/>
                </a:solidFill>
              </a:rPr>
              <a:t>uncertainty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7CCCC55-FBB0-0A4F-B30C-D0AA587DB8A5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4287010" y="3521689"/>
            <a:ext cx="1580390" cy="1092235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C702547-FB64-EF40-A26A-49C15274BE54}"/>
              </a:ext>
            </a:extLst>
          </p:cNvPr>
          <p:cNvSpPr txBox="1"/>
          <p:nvPr/>
        </p:nvSpPr>
        <p:spPr>
          <a:xfrm>
            <a:off x="5867400" y="3337023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Surrogate model name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1EBB46-6B51-2D4B-A12E-3D4CD3761ABE}"/>
              </a:ext>
            </a:extLst>
          </p:cNvPr>
          <p:cNvCxnSpPr>
            <a:cxnSpLocks/>
          </p:cNvCxnSpPr>
          <p:nvPr/>
        </p:nvCxnSpPr>
        <p:spPr>
          <a:xfrm flipH="1">
            <a:off x="2648287" y="3571938"/>
            <a:ext cx="1063780" cy="720941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097ACB8-0E08-E24F-B2E1-BFE8EE444EAE}"/>
              </a:ext>
            </a:extLst>
          </p:cNvPr>
          <p:cNvSpPr txBox="1"/>
          <p:nvPr/>
        </p:nvSpPr>
        <p:spPr>
          <a:xfrm>
            <a:off x="3404810" y="328810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 var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71B244A-19D1-8747-ABA6-B4C12E8433D0}"/>
              </a:ext>
            </a:extLst>
          </p:cNvPr>
          <p:cNvCxnSpPr>
            <a:cxnSpLocks/>
          </p:cNvCxnSpPr>
          <p:nvPr/>
        </p:nvCxnSpPr>
        <p:spPr>
          <a:xfrm flipH="1" flipV="1">
            <a:off x="2752323" y="5335064"/>
            <a:ext cx="1575304" cy="199853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38A8F50-2CCB-644A-91F2-5FA942AF1483}"/>
              </a:ext>
            </a:extLst>
          </p:cNvPr>
          <p:cNvSpPr txBox="1"/>
          <p:nvPr/>
        </p:nvSpPr>
        <p:spPr>
          <a:xfrm>
            <a:off x="4304215" y="538710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variables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5E0F56-934B-D54F-925A-214B64549A11}"/>
              </a:ext>
            </a:extLst>
          </p:cNvPr>
          <p:cNvSpPr txBox="1"/>
          <p:nvPr/>
        </p:nvSpPr>
        <p:spPr>
          <a:xfrm>
            <a:off x="0" y="5713807"/>
            <a:ext cx="8776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MCMC model assumes a form for the likelihood function. How do we change it?</a:t>
            </a:r>
          </a:p>
          <a:p>
            <a:r>
              <a:rPr lang="en-US" dirty="0"/>
              <a:t>The default is likely a product of Gaussians …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253A7-8E29-5D40-8983-03EA480F4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0" y="2104164"/>
            <a:ext cx="9144000" cy="754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368E59-E3C7-A54B-A060-5B0BC8B13ED0}"/>
              </a:ext>
            </a:extLst>
          </p:cNvPr>
          <p:cNvSpPr txBox="1"/>
          <p:nvPr/>
        </p:nvSpPr>
        <p:spPr>
          <a:xfrm>
            <a:off x="218994" y="3275941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Loop over all experiments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4CB7B-8AC6-8145-B743-5D927F2B14AB}"/>
              </a:ext>
            </a:extLst>
          </p:cNvPr>
          <p:cNvSpPr/>
          <p:nvPr/>
        </p:nvSpPr>
        <p:spPr>
          <a:xfrm>
            <a:off x="-1" y="1733998"/>
            <a:ext cx="8177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1) Tell the MCMC algorithm about your input parameter bounds and </a:t>
            </a:r>
            <a:r>
              <a:rPr lang="en-US" dirty="0" err="1"/>
              <a:t>sigmas</a:t>
            </a:r>
            <a:r>
              <a:rPr lang="en-US" dirty="0"/>
              <a:t>: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7A03BC4-DCB8-E14F-BCE7-EC30324CF4FD}"/>
              </a:ext>
            </a:extLst>
          </p:cNvPr>
          <p:cNvCxnSpPr>
            <a:cxnSpLocks/>
          </p:cNvCxnSpPr>
          <p:nvPr/>
        </p:nvCxnSpPr>
        <p:spPr>
          <a:xfrm>
            <a:off x="802764" y="3571938"/>
            <a:ext cx="548264" cy="525829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2A294FC-9EBB-FB42-B9A5-D23DC0DF03B2}"/>
              </a:ext>
            </a:extLst>
          </p:cNvPr>
          <p:cNvSpPr txBox="1"/>
          <p:nvPr/>
        </p:nvSpPr>
        <p:spPr>
          <a:xfrm>
            <a:off x="3350211" y="2464755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(This sigma controls MCMC acceptance rate)</a:t>
            </a:r>
          </a:p>
        </p:txBody>
      </p:sp>
    </p:spTree>
    <p:extLst>
      <p:ext uri="{BB962C8B-B14F-4D97-AF65-F5344CB8AC3E}">
        <p14:creationId xmlns:p14="http://schemas.microsoft.com/office/powerpoint/2010/main" val="2911652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4, cont.] </a:t>
            </a:r>
            <a:r>
              <a:rPr lang="en-US" sz="2800" dirty="0" err="1"/>
              <a:t>hill_anal_mcmc.py</a:t>
            </a:r>
            <a:r>
              <a:rPr lang="en-US" sz="2800" dirty="0"/>
              <a:t>: MCMC sampling of the (likelihood)(prior) via the surrogate model produces the posterior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A4943A-1585-6641-937A-9255FF553EDF}"/>
              </a:ext>
            </a:extLst>
          </p:cNvPr>
          <p:cNvSpPr txBox="1"/>
          <p:nvPr/>
        </p:nvSpPr>
        <p:spPr>
          <a:xfrm>
            <a:off x="0" y="1753539"/>
            <a:ext cx="3587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B00FF"/>
                </a:solidFill>
                <a:latin typeface="Monotype Corsiva" panose="03010101010201010101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Posterior ∝ (Likelihood)(Prior):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67A908-13DC-7F48-9566-5CE77DD59B0F}"/>
              </a:ext>
            </a:extLst>
          </p:cNvPr>
          <p:cNvCxnSpPr>
            <a:cxnSpLocks/>
          </p:cNvCxnSpPr>
          <p:nvPr/>
        </p:nvCxnSpPr>
        <p:spPr>
          <a:xfrm flipV="1">
            <a:off x="3149311" y="3798857"/>
            <a:ext cx="214178" cy="73548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7DC2D18-8650-2F47-A7FC-8F111779DEE0}"/>
              </a:ext>
            </a:extLst>
          </p:cNvPr>
          <p:cNvSpPr txBox="1"/>
          <p:nvPr/>
        </p:nvSpPr>
        <p:spPr>
          <a:xfrm>
            <a:off x="2535456" y="4526011"/>
            <a:ext cx="16562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Product over all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experimental data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for each setup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variation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5BD2480-5CB5-6543-95BD-CF82E1DB3FBA}"/>
              </a:ext>
            </a:extLst>
          </p:cNvPr>
          <p:cNvCxnSpPr>
            <a:cxnSpLocks/>
          </p:cNvCxnSpPr>
          <p:nvPr/>
        </p:nvCxnSpPr>
        <p:spPr>
          <a:xfrm flipH="1">
            <a:off x="7469025" y="1961471"/>
            <a:ext cx="326619" cy="538964"/>
          </a:xfrm>
          <a:prstGeom prst="straightConnector1">
            <a:avLst/>
          </a:prstGeom>
          <a:ln w="28575" cmpd="sng">
            <a:solidFill>
              <a:srgbClr val="00BE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90589D7-69BF-C247-81AC-D82E7BD3458D}"/>
              </a:ext>
            </a:extLst>
          </p:cNvPr>
          <p:cNvSpPr txBox="1"/>
          <p:nvPr/>
        </p:nvSpPr>
        <p:spPr>
          <a:xfrm>
            <a:off x="6801420" y="1293937"/>
            <a:ext cx="24705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E00"/>
                </a:solidFill>
              </a:rPr>
              <a:t>(surrogate) model prediction </a:t>
            </a:r>
          </a:p>
          <a:p>
            <a:r>
              <a:rPr lang="en-US" sz="1400" dirty="0">
                <a:solidFill>
                  <a:srgbClr val="00BE00"/>
                </a:solidFill>
              </a:rPr>
              <a:t>at a given value of x for </a:t>
            </a:r>
          </a:p>
          <a:p>
            <a:r>
              <a:rPr lang="en-US" sz="1400" dirty="0">
                <a:solidFill>
                  <a:srgbClr val="00BE00"/>
                </a:solidFill>
              </a:rPr>
              <a:t>parameter set ={</a:t>
            </a:r>
            <a:r>
              <a:rPr lang="en-US" sz="1400" dirty="0" err="1">
                <a:solidFill>
                  <a:srgbClr val="00BE00"/>
                </a:solidFill>
              </a:rPr>
              <a:t>a,b,c</a:t>
            </a:r>
            <a:r>
              <a:rPr lang="en-US" sz="1400" dirty="0">
                <a:solidFill>
                  <a:srgbClr val="00BE00"/>
                </a:solidFill>
              </a:rPr>
              <a:t>}. 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E67378E-9306-3444-97EE-BB235EC2ED2E}"/>
              </a:ext>
            </a:extLst>
          </p:cNvPr>
          <p:cNvCxnSpPr>
            <a:cxnSpLocks/>
          </p:cNvCxnSpPr>
          <p:nvPr/>
        </p:nvCxnSpPr>
        <p:spPr>
          <a:xfrm>
            <a:off x="6020295" y="1957298"/>
            <a:ext cx="276844" cy="514189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7DD25F8-8DA0-AF4F-85FB-4E01FEED66E6}"/>
              </a:ext>
            </a:extLst>
          </p:cNvPr>
          <p:cNvSpPr txBox="1"/>
          <p:nvPr/>
        </p:nvSpPr>
        <p:spPr>
          <a:xfrm>
            <a:off x="4841838" y="1481209"/>
            <a:ext cx="170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Measured value at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a given value of x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8B265ED-DD19-074D-A6C7-9E6DAA4754D2}"/>
              </a:ext>
            </a:extLst>
          </p:cNvPr>
          <p:cNvCxnSpPr>
            <a:cxnSpLocks/>
          </p:cNvCxnSpPr>
          <p:nvPr/>
        </p:nvCxnSpPr>
        <p:spPr>
          <a:xfrm flipH="1" flipV="1">
            <a:off x="4044953" y="3672591"/>
            <a:ext cx="353469" cy="63463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7D2F3FA-FEA8-1244-8747-CC35A5629BBB}"/>
              </a:ext>
            </a:extLst>
          </p:cNvPr>
          <p:cNvSpPr txBox="1"/>
          <p:nvPr/>
        </p:nvSpPr>
        <p:spPr>
          <a:xfrm>
            <a:off x="3959759" y="4284490"/>
            <a:ext cx="1392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Measured error</a:t>
            </a:r>
          </a:p>
        </p:txBody>
      </p:sp>
      <p:pic>
        <p:nvPicPr>
          <p:cNvPr id="1028" name="Picture 4" descr="Histogram of 1000 Simulated of the Posterior Distribution of π. ">
            <a:extLst>
              <a:ext uri="{FF2B5EF4-FFF2-40B4-BE49-F238E27FC236}">
                <a16:creationId xmlns:a16="http://schemas.microsoft.com/office/drawing/2014/main" id="{BF69523A-7B58-EB47-A17B-4E1381710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820" y="3504056"/>
            <a:ext cx="2871198" cy="28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Notched Right Arrow 45">
            <a:extLst>
              <a:ext uri="{FF2B5EF4-FFF2-40B4-BE49-F238E27FC236}">
                <a16:creationId xmlns:a16="http://schemas.microsoft.com/office/drawing/2014/main" id="{4A6E4FD5-8940-E044-B727-1322EB49243D}"/>
              </a:ext>
            </a:extLst>
          </p:cNvPr>
          <p:cNvSpPr/>
          <p:nvPr/>
        </p:nvSpPr>
        <p:spPr bwMode="auto">
          <a:xfrm rot="2168500">
            <a:off x="5605043" y="3460891"/>
            <a:ext cx="1885422" cy="952218"/>
          </a:xfrm>
          <a:prstGeom prst="notchedRightArrow">
            <a:avLst>
              <a:gd name="adj1" fmla="val 57709"/>
              <a:gd name="adj2" fmla="val 34754"/>
            </a:avLst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</a:rPr>
              <a:t>MCMC sampling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CFA7B81-0548-2941-A21B-2A71263D1D47}"/>
              </a:ext>
            </a:extLst>
          </p:cNvPr>
          <p:cNvSpPr txBox="1"/>
          <p:nvPr/>
        </p:nvSpPr>
        <p:spPr>
          <a:xfrm>
            <a:off x="7784588" y="391515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otype Corsiva" panose="03010101010201010101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Posterior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31F8121-60A9-9C43-B7F2-B1534DFE67F4}"/>
              </a:ext>
            </a:extLst>
          </p:cNvPr>
          <p:cNvSpPr txBox="1"/>
          <p:nvPr/>
        </p:nvSpPr>
        <p:spPr>
          <a:xfrm>
            <a:off x="7595803" y="6058472"/>
            <a:ext cx="30008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𝜃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B2319DC-C1A6-4E4E-B6C5-589446C50DB6}"/>
              </a:ext>
            </a:extLst>
          </p:cNvPr>
          <p:cNvSpPr txBox="1"/>
          <p:nvPr/>
        </p:nvSpPr>
        <p:spPr>
          <a:xfrm rot="16200000">
            <a:off x="5646400" y="4718606"/>
            <a:ext cx="115288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Frequency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DF4981-2E97-BB45-A403-9DF6D38E0C4C}"/>
                  </a:ext>
                </a:extLst>
              </p:cNvPr>
              <p:cNvSpPr txBox="1"/>
              <p:nvPr/>
            </p:nvSpPr>
            <p:spPr>
              <a:xfrm>
                <a:off x="-67104" y="2379853"/>
                <a:ext cx="8969372" cy="12969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hr m:val="∏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∏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sup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80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b>
                                      </m:sSub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</m:rad>
                                    </m:den>
                                  </m:f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𝑀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)−</m:t>
                                              </m:r>
                                              <m:r>
                                                <a:rPr lang="el-GR" sz="2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l-GR" sz="28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l-GR" sz="2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Φ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𝜎</m:t>
                                                  </m:r>
                                                </m:e>
                                                <m:sub>
                                                  <m:sSub>
                                                    <m:sSubPr>
                                                      <m:ctrlPr>
                                                        <a:rPr lang="en-US" sz="28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8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𝑀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8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8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8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8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𝑠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)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nary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DF4981-2E97-BB45-A403-9DF6D38E0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7104" y="2379853"/>
                <a:ext cx="8969372" cy="1296958"/>
              </a:xfrm>
              <a:prstGeom prst="rect">
                <a:avLst/>
              </a:prstGeom>
              <a:blipFill>
                <a:blip r:embed="rId4"/>
                <a:stretch>
                  <a:fillRect t="-100000" b="-162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CBA88622-94FB-B940-ACC7-1FC2D0CECEC5}"/>
              </a:ext>
            </a:extLst>
          </p:cNvPr>
          <p:cNvSpPr txBox="1"/>
          <p:nvPr/>
        </p:nvSpPr>
        <p:spPr>
          <a:xfrm>
            <a:off x="787392" y="4534345"/>
            <a:ext cx="14686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Product over</a:t>
            </a:r>
          </a:p>
          <a:p>
            <a:r>
              <a:rPr lang="en-US" sz="1400" dirty="0">
                <a:solidFill>
                  <a:srgbClr val="FF0000"/>
                </a:solidFill>
              </a:rPr>
              <a:t>all experimental</a:t>
            </a:r>
          </a:p>
          <a:p>
            <a:r>
              <a:rPr lang="en-US" sz="1400" dirty="0">
                <a:solidFill>
                  <a:srgbClr val="FF0000"/>
                </a:solidFill>
              </a:rPr>
              <a:t>setup variations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39BF29A-6619-C74C-843A-257F5F6B8D14}"/>
              </a:ext>
            </a:extLst>
          </p:cNvPr>
          <p:cNvCxnSpPr>
            <a:cxnSpLocks/>
          </p:cNvCxnSpPr>
          <p:nvPr/>
        </p:nvCxnSpPr>
        <p:spPr>
          <a:xfrm flipV="1">
            <a:off x="1779700" y="3767803"/>
            <a:ext cx="911108" cy="798441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F99F5D7-4471-3E44-8ED3-0288E08310EE}"/>
              </a:ext>
            </a:extLst>
          </p:cNvPr>
          <p:cNvSpPr txBox="1"/>
          <p:nvPr/>
        </p:nvSpPr>
        <p:spPr>
          <a:xfrm>
            <a:off x="135346" y="5593929"/>
            <a:ext cx="57038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One can either perform the sampling with the Metropolis algorithm by </a:t>
            </a:r>
          </a:p>
          <a:p>
            <a:r>
              <a:rPr lang="en-US" sz="1400" dirty="0"/>
              <a:t>sampling/rejecting all parameters {𝜃} at once or one-at-a-time </a:t>
            </a:r>
          </a:p>
          <a:p>
            <a:r>
              <a:rPr lang="en-US" sz="1400" dirty="0"/>
              <a:t>(See Gibbs Sampling). [See Francisco Beltran’s MCMC talks.]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750B9D-C201-864B-9502-7C82D85E50CD}"/>
              </a:ext>
            </a:extLst>
          </p:cNvPr>
          <p:cNvSpPr txBox="1"/>
          <p:nvPr/>
        </p:nvSpPr>
        <p:spPr>
          <a:xfrm>
            <a:off x="376791" y="3712725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Prior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9699B6E-86DF-7E41-AFBF-0D59E80DC38D}"/>
              </a:ext>
            </a:extLst>
          </p:cNvPr>
          <p:cNvCxnSpPr>
            <a:cxnSpLocks/>
          </p:cNvCxnSpPr>
          <p:nvPr/>
        </p:nvCxnSpPr>
        <p:spPr>
          <a:xfrm flipV="1">
            <a:off x="899439" y="3268009"/>
            <a:ext cx="880261" cy="56837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4686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4] </a:t>
            </a:r>
            <a:r>
              <a:rPr lang="en-US" sz="2800" dirty="0" err="1"/>
              <a:t>hill_anal_mcmc.py</a:t>
            </a:r>
            <a:r>
              <a:rPr lang="en-US" sz="2800" dirty="0"/>
              <a:t>: Introduction to MCMC</a:t>
            </a:r>
          </a:p>
        </p:txBody>
      </p:sp>
      <p:pic>
        <p:nvPicPr>
          <p:cNvPr id="1026" name="Picture 2" descr="Markov chain Monte Carlo sampling using random walk.">
            <a:extLst>
              <a:ext uri="{FF2B5EF4-FFF2-40B4-BE49-F238E27FC236}">
                <a16:creationId xmlns:a16="http://schemas.microsoft.com/office/drawing/2014/main" id="{1D366BC3-50A9-6A4A-8B38-3ED8CF9DA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235" y="1697802"/>
            <a:ext cx="5062022" cy="297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44141A-86D9-A549-8348-D2F8A2ADA267}"/>
              </a:ext>
            </a:extLst>
          </p:cNvPr>
          <p:cNvSpPr/>
          <p:nvPr/>
        </p:nvSpPr>
        <p:spPr>
          <a:xfrm>
            <a:off x="6710654" y="1710177"/>
            <a:ext cx="26986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4"/>
              </a:rPr>
              <a:t>https://www.intechopen.com/books/</a:t>
            </a:r>
          </a:p>
          <a:p>
            <a:r>
              <a:rPr lang="en-US" sz="1050" dirty="0">
                <a:hlinkClick r:id="rId4"/>
              </a:rPr>
              <a:t>fault-detection-diagnosis-and-prognosis</a:t>
            </a:r>
            <a:endParaRPr lang="en-US" sz="1050" dirty="0"/>
          </a:p>
        </p:txBody>
      </p:sp>
      <p:pic>
        <p:nvPicPr>
          <p:cNvPr id="5" name="Graphic 4" descr="Walk">
            <a:extLst>
              <a:ext uri="{FF2B5EF4-FFF2-40B4-BE49-F238E27FC236}">
                <a16:creationId xmlns:a16="http://schemas.microsoft.com/office/drawing/2014/main" id="{85CB198A-B3E0-4747-BE4A-A24F72CE7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15385" y="1521827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5917C0-A8B8-2E4B-A9E3-85F19E2FC395}"/>
              </a:ext>
            </a:extLst>
          </p:cNvPr>
          <p:cNvSpPr txBox="1"/>
          <p:nvPr/>
        </p:nvSpPr>
        <p:spPr>
          <a:xfrm>
            <a:off x="248082" y="1318227"/>
            <a:ext cx="16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 Random Walker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031572-D5E7-4747-8953-E422F263E92E}"/>
              </a:ext>
            </a:extLst>
          </p:cNvPr>
          <p:cNvSpPr txBox="1"/>
          <p:nvPr/>
        </p:nvSpPr>
        <p:spPr>
          <a:xfrm>
            <a:off x="3380435" y="2214206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3CE00"/>
                </a:solidFill>
              </a:rPr>
              <a:t>Markov Chain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30AA7D-6DA2-3A41-B5D4-50723876047A}"/>
              </a:ext>
            </a:extLst>
          </p:cNvPr>
          <p:cNvSpPr txBox="1"/>
          <p:nvPr/>
        </p:nvSpPr>
        <p:spPr>
          <a:xfrm>
            <a:off x="3380435" y="2689150"/>
            <a:ext cx="8418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7D6BF4"/>
                </a:solidFill>
              </a:rPr>
              <a:t>accepted</a:t>
            </a:r>
          </a:p>
          <a:p>
            <a:r>
              <a:rPr lang="en-US" sz="1100" dirty="0">
                <a:solidFill>
                  <a:srgbClr val="7D6BF4"/>
                </a:solidFill>
              </a:rPr>
              <a:t>steps</a:t>
            </a:r>
          </a:p>
          <a:p>
            <a:endParaRPr lang="en-US" sz="1100" dirty="0">
              <a:solidFill>
                <a:srgbClr val="7D6BF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3C4AAA-36D9-4543-828A-9657D7EB10CD}"/>
              </a:ext>
            </a:extLst>
          </p:cNvPr>
          <p:cNvSpPr txBox="1"/>
          <p:nvPr/>
        </p:nvSpPr>
        <p:spPr>
          <a:xfrm>
            <a:off x="4588854" y="2066861"/>
            <a:ext cx="128913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7D6BF4"/>
                </a:solidFill>
              </a:rPr>
              <a:t>Rejected step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F42A82B-84DC-C240-A3C4-16F1688B15FB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1870129" y="1472116"/>
            <a:ext cx="577668" cy="29207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7BA57A-C729-DF40-A5D5-DF163A083DED}"/>
              </a:ext>
            </a:extLst>
          </p:cNvPr>
          <p:cNvSpPr txBox="1"/>
          <p:nvPr/>
        </p:nvSpPr>
        <p:spPr>
          <a:xfrm>
            <a:off x="164714" y="4768583"/>
            <a:ext cx="9009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Random walker(s) explores phase space, collecting statistics of the distribution.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walker takes steps of random size, which may be rejected based on probability.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Thus, there is an accept/reject rate for the steps taken.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Not all steps are independent; There is an effective number of independent steps.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A780D2-320D-924A-975D-E921FADF9434}"/>
              </a:ext>
            </a:extLst>
          </p:cNvPr>
          <p:cNvSpPr txBox="1"/>
          <p:nvPr/>
        </p:nvSpPr>
        <p:spPr>
          <a:xfrm>
            <a:off x="2234270" y="3988959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Phase space</a:t>
            </a:r>
          </a:p>
        </p:txBody>
      </p:sp>
    </p:spTree>
    <p:extLst>
      <p:ext uri="{BB962C8B-B14F-4D97-AF65-F5344CB8AC3E}">
        <p14:creationId xmlns:p14="http://schemas.microsoft.com/office/powerpoint/2010/main" val="332128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4, cont.] </a:t>
            </a:r>
            <a:r>
              <a:rPr lang="en-US" sz="2800" dirty="0" err="1"/>
              <a:t>hill_anal_mcmc.py</a:t>
            </a:r>
            <a:r>
              <a:rPr lang="en-US" sz="2800" dirty="0"/>
              <a:t>: samples the (likelihood)(prior) distribution to give the posterior distribution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CCBF74-F5DE-F140-9290-70BD0A12E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2784"/>
            <a:ext cx="9144000" cy="3504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0AFB56-2AC4-7241-A5E6-53177ED3A85A}"/>
              </a:ext>
            </a:extLst>
          </p:cNvPr>
          <p:cNvSpPr txBox="1"/>
          <p:nvPr/>
        </p:nvSpPr>
        <p:spPr>
          <a:xfrm>
            <a:off x="73572" y="1352715"/>
            <a:ext cx="6840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do two MCMC sampling simulations:</a:t>
            </a:r>
          </a:p>
          <a:p>
            <a:r>
              <a:rPr lang="en-US" dirty="0"/>
              <a:t>1)prior-only sampling to calculate prior distributions</a:t>
            </a:r>
          </a:p>
          <a:p>
            <a:r>
              <a:rPr lang="en-US" dirty="0"/>
              <a:t>2)Sample (likelihood)(prior) to calculate the posterior distributions</a:t>
            </a:r>
          </a:p>
        </p:txBody>
      </p:sp>
    </p:spTree>
    <p:extLst>
      <p:ext uri="{BB962C8B-B14F-4D97-AF65-F5344CB8AC3E}">
        <p14:creationId xmlns:p14="http://schemas.microsoft.com/office/powerpoint/2010/main" val="9927003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1F021E-FFEC-9045-BCA8-DD8E0486E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4" y="2338049"/>
            <a:ext cx="8477936" cy="3963791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4, cont.] </a:t>
            </a:r>
            <a:r>
              <a:rPr lang="en-US" sz="2800" dirty="0" err="1"/>
              <a:t>hill_anal_mcmc.py</a:t>
            </a:r>
            <a:r>
              <a:rPr lang="en-US" sz="2800" dirty="0"/>
              <a:t>: Run MCMC and let’s look at the command-line 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ED65C-6AED-E840-A92C-A2412491F307}"/>
              </a:ext>
            </a:extLst>
          </p:cNvPr>
          <p:cNvSpPr txBox="1"/>
          <p:nvPr/>
        </p:nvSpPr>
        <p:spPr>
          <a:xfrm>
            <a:off x="128363" y="134717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Run MCMC: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C0B38-7CA8-7D48-A0BB-B1B2D2D36929}"/>
              </a:ext>
            </a:extLst>
          </p:cNvPr>
          <p:cNvSpPr txBox="1"/>
          <p:nvPr/>
        </p:nvSpPr>
        <p:spPr>
          <a:xfrm>
            <a:off x="2452255" y="3130672"/>
            <a:ext cx="42439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</a:rPr>
              <a:t>We’re sampling </a:t>
            </a:r>
            <a:r>
              <a:rPr lang="en-US" sz="1200" dirty="0" err="1">
                <a:solidFill>
                  <a:schemeClr val="bg1"/>
                </a:solidFill>
              </a:rPr>
              <a:t>gpr</a:t>
            </a:r>
            <a:r>
              <a:rPr lang="en-US" sz="1200" dirty="0">
                <a:solidFill>
                  <a:schemeClr val="bg1"/>
                </a:solidFill>
              </a:rPr>
              <a:t> surrogate models for all experiments.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</a:rPr>
              <a:t>50,000 MC iterations (walker steps)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</a:rPr>
              <a:t>5000 burn steps (to equilibrate the chain)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</a:rPr>
              <a:t>Take a sample every 5 steps to avoid correlations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</a:rPr>
              <a:t>1 chain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i="1" dirty="0" err="1">
                <a:solidFill>
                  <a:schemeClr val="bg1"/>
                </a:solidFill>
              </a:rPr>
              <a:t>N</a:t>
            </a:r>
            <a:r>
              <a:rPr lang="en-US" sz="1200" i="1" baseline="-25000" dirty="0" err="1">
                <a:solidFill>
                  <a:schemeClr val="bg1"/>
                </a:solidFill>
              </a:rPr>
              <a:t>iterations</a:t>
            </a:r>
            <a:r>
              <a:rPr lang="en-US" sz="1200" dirty="0">
                <a:solidFill>
                  <a:schemeClr val="bg1"/>
                </a:solidFill>
              </a:rPr>
              <a:t>=(</a:t>
            </a:r>
            <a:r>
              <a:rPr lang="en-US" sz="1200" i="1" dirty="0" err="1">
                <a:solidFill>
                  <a:schemeClr val="bg1"/>
                </a:solidFill>
              </a:rPr>
              <a:t>burn</a:t>
            </a:r>
            <a:r>
              <a:rPr lang="en-US" sz="1200" dirty="0" err="1">
                <a:solidFill>
                  <a:schemeClr val="bg1"/>
                </a:solidFill>
              </a:rPr>
              <a:t>+</a:t>
            </a:r>
            <a:r>
              <a:rPr lang="en-US" sz="1200" i="1" dirty="0" err="1">
                <a:solidFill>
                  <a:schemeClr val="bg1"/>
                </a:solidFill>
              </a:rPr>
              <a:t>total</a:t>
            </a:r>
            <a:r>
              <a:rPr lang="en-US" sz="1200" dirty="0" err="1">
                <a:solidFill>
                  <a:schemeClr val="bg1"/>
                </a:solidFill>
              </a:rPr>
              <a:t>∗</a:t>
            </a:r>
            <a:r>
              <a:rPr lang="en-US" sz="1200" i="1" dirty="0" err="1">
                <a:solidFill>
                  <a:schemeClr val="bg1"/>
                </a:solidFill>
              </a:rPr>
              <a:t>every</a:t>
            </a:r>
            <a:r>
              <a:rPr lang="en-US" sz="1200" dirty="0">
                <a:solidFill>
                  <a:schemeClr val="bg1"/>
                </a:solidFill>
              </a:rPr>
              <a:t>)∗</a:t>
            </a:r>
            <a:r>
              <a:rPr lang="en-US" sz="1200" i="1" dirty="0" err="1">
                <a:solidFill>
                  <a:schemeClr val="bg1"/>
                </a:solidFill>
              </a:rPr>
              <a:t>nchains</a:t>
            </a:r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2B2977A-69F5-0D42-BDBB-E1012C998FEB}"/>
              </a:ext>
            </a:extLst>
          </p:cNvPr>
          <p:cNvCxnSpPr>
            <a:cxnSpLocks/>
          </p:cNvCxnSpPr>
          <p:nvPr/>
        </p:nvCxnSpPr>
        <p:spPr>
          <a:xfrm flipH="1">
            <a:off x="1620983" y="3350030"/>
            <a:ext cx="831272" cy="1"/>
          </a:xfrm>
          <a:prstGeom prst="straightConnector1">
            <a:avLst/>
          </a:prstGeom>
          <a:ln w="28575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89F38DC-5166-5B40-9949-9A6934C49B53}"/>
              </a:ext>
            </a:extLst>
          </p:cNvPr>
          <p:cNvCxnSpPr>
            <a:cxnSpLocks/>
          </p:cNvCxnSpPr>
          <p:nvPr/>
        </p:nvCxnSpPr>
        <p:spPr>
          <a:xfrm flipH="1">
            <a:off x="2247209" y="4749339"/>
            <a:ext cx="831272" cy="1"/>
          </a:xfrm>
          <a:prstGeom prst="straightConnector1">
            <a:avLst/>
          </a:prstGeom>
          <a:ln w="28575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15A0AFA-C0EF-0E4A-82F8-CE7F1A312CEC}"/>
              </a:ext>
            </a:extLst>
          </p:cNvPr>
          <p:cNvSpPr txBox="1"/>
          <p:nvPr/>
        </p:nvSpPr>
        <p:spPr>
          <a:xfrm>
            <a:off x="3126643" y="4578949"/>
            <a:ext cx="3946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</a:rPr>
              <a:t>Loading all the surrogate models for each experiment</a:t>
            </a:r>
          </a:p>
          <a:p>
            <a:r>
              <a:rPr lang="en-US" sz="1200" dirty="0">
                <a:solidFill>
                  <a:schemeClr val="bg1"/>
                </a:solidFill>
              </a:rPr>
              <a:t>(i.e., constructing the Likelihood)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8632B4-E984-304A-8456-608AE089450C}"/>
              </a:ext>
            </a:extLst>
          </p:cNvPr>
          <p:cNvSpPr txBox="1"/>
          <p:nvPr/>
        </p:nvSpPr>
        <p:spPr>
          <a:xfrm>
            <a:off x="128363" y="1968717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Command-line output: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6CA7FC-9F1D-484F-95E2-F1B3E6D6A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0574"/>
            <a:ext cx="9144000" cy="21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6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DA865-B8CD-FD4C-9312-C749DBF84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5179"/>
            <a:ext cx="4088921" cy="4497814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4, cont.] </a:t>
            </a:r>
            <a:r>
              <a:rPr lang="en-US" sz="2800" dirty="0" err="1"/>
              <a:t>hill_anal_mcmc.py</a:t>
            </a:r>
            <a:r>
              <a:rPr lang="en-US" sz="2800" dirty="0"/>
              <a:t>: Run MCMC and let’s look at the command-line 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C0B38-7CA8-7D48-A0BB-B1B2D2D36929}"/>
              </a:ext>
            </a:extLst>
          </p:cNvPr>
          <p:cNvSpPr txBox="1"/>
          <p:nvPr/>
        </p:nvSpPr>
        <p:spPr>
          <a:xfrm>
            <a:off x="1227259" y="2204382"/>
            <a:ext cx="2766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</a:rPr>
              <a:t>Sampling the prior distribution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D48DDF-0843-7043-AB77-CE5A9B597D22}"/>
              </a:ext>
            </a:extLst>
          </p:cNvPr>
          <p:cNvSpPr txBox="1"/>
          <p:nvPr/>
        </p:nvSpPr>
        <p:spPr>
          <a:xfrm>
            <a:off x="0" y="1345847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Command-line output: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746EEC-D512-7A42-ADF6-9AFA8C32EDF9}"/>
              </a:ext>
            </a:extLst>
          </p:cNvPr>
          <p:cNvSpPr txBox="1"/>
          <p:nvPr/>
        </p:nvSpPr>
        <p:spPr>
          <a:xfrm>
            <a:off x="1166873" y="4694541"/>
            <a:ext cx="282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</a:rPr>
              <a:t>Sampling the posterior distribution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B3F64B-1ECE-444C-9D2B-96606565F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834" y="2898894"/>
            <a:ext cx="4727275" cy="381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AF928E-0766-1945-8050-3D325C86EC24}"/>
              </a:ext>
            </a:extLst>
          </p:cNvPr>
          <p:cNvSpPr txBox="1"/>
          <p:nvPr/>
        </p:nvSpPr>
        <p:spPr>
          <a:xfrm>
            <a:off x="4399473" y="2591117"/>
            <a:ext cx="2973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Watch for warnings about overflow: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058FEE-5993-0848-9859-46EFA5AADF4B}"/>
              </a:ext>
            </a:extLst>
          </p:cNvPr>
          <p:cNvSpPr txBox="1"/>
          <p:nvPr/>
        </p:nvSpPr>
        <p:spPr>
          <a:xfrm>
            <a:off x="4399473" y="3424066"/>
            <a:ext cx="46217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This means the MCMC started in a bad state; It will take</a:t>
            </a:r>
          </a:p>
          <a:p>
            <a:r>
              <a:rPr lang="en-US" sz="1400" dirty="0"/>
              <a:t>many iterations to locate the desired sample space.</a:t>
            </a:r>
          </a:p>
          <a:p>
            <a:r>
              <a:rPr lang="en-US" sz="1400" dirty="0"/>
              <a:t>Restart and try again.</a:t>
            </a:r>
          </a:p>
        </p:txBody>
      </p:sp>
    </p:spTree>
    <p:extLst>
      <p:ext uri="{BB962C8B-B14F-4D97-AF65-F5344CB8AC3E}">
        <p14:creationId xmlns:p14="http://schemas.microsoft.com/office/powerpoint/2010/main" val="3772607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4, cont.] </a:t>
            </a:r>
            <a:r>
              <a:rPr lang="en-US" sz="2800" dirty="0" err="1"/>
              <a:t>hill_anal_mcmc.py</a:t>
            </a:r>
            <a:r>
              <a:rPr lang="en-US" sz="2800" dirty="0"/>
              <a:t>: For a robust MCMC simulation, check three things: acceptance rate, trace convergence, equilibration (burn-in)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DCE488-C8E2-314E-8572-607F39A7AB9A}"/>
              </a:ext>
            </a:extLst>
          </p:cNvPr>
          <p:cNvCxnSpPr>
            <a:cxnSpLocks/>
          </p:cNvCxnSpPr>
          <p:nvPr/>
        </p:nvCxnSpPr>
        <p:spPr>
          <a:xfrm flipH="1" flipV="1">
            <a:off x="3659058" y="1895319"/>
            <a:ext cx="629517" cy="7870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D0BAD10-3683-F74C-A997-F62E8021C243}"/>
              </a:ext>
            </a:extLst>
          </p:cNvPr>
          <p:cNvSpPr txBox="1"/>
          <p:nvPr/>
        </p:nvSpPr>
        <p:spPr>
          <a:xfrm>
            <a:off x="4288575" y="1884200"/>
            <a:ext cx="27206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Aim for ~0.25 acceptance ratio</a:t>
            </a:r>
          </a:p>
          <a:p>
            <a:r>
              <a:rPr lang="en-US" sz="1400" dirty="0"/>
              <a:t>for ergodic sampling. My rate is </a:t>
            </a:r>
          </a:p>
          <a:p>
            <a:r>
              <a:rPr lang="en-US" sz="1400" dirty="0"/>
              <a:t>too low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77A04B-3A80-2D4A-BDDB-DD502EA3E238}"/>
              </a:ext>
            </a:extLst>
          </p:cNvPr>
          <p:cNvSpPr txBox="1"/>
          <p:nvPr/>
        </p:nvSpPr>
        <p:spPr>
          <a:xfrm>
            <a:off x="359195" y="1408474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Command-line output: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69025F-9F50-ED49-B3FB-BC6CB3FAA8D3}"/>
              </a:ext>
            </a:extLst>
          </p:cNvPr>
          <p:cNvSpPr txBox="1"/>
          <p:nvPr/>
        </p:nvSpPr>
        <p:spPr>
          <a:xfrm>
            <a:off x="4107491" y="3382034"/>
            <a:ext cx="2567947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r_hat</a:t>
            </a:r>
            <a:r>
              <a:rPr lang="en-US" sz="1400" dirty="0"/>
              <a:t> should be small (~1);</a:t>
            </a:r>
          </a:p>
          <a:p>
            <a:r>
              <a:rPr lang="en-US" sz="1400" dirty="0"/>
              <a:t>it measures ergodicity.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err="1"/>
              <a:t>N_eff</a:t>
            </a:r>
            <a:r>
              <a:rPr lang="en-US" sz="1400" dirty="0"/>
              <a:t> –- effective sample </a:t>
            </a:r>
          </a:p>
          <a:p>
            <a:r>
              <a:rPr lang="en-US" sz="1400" dirty="0"/>
              <a:t>size -- should be large,</a:t>
            </a:r>
          </a:p>
          <a:p>
            <a:r>
              <a:rPr lang="en-US" sz="1400" dirty="0"/>
              <a:t>indicating sample</a:t>
            </a:r>
          </a:p>
          <a:p>
            <a:r>
              <a:rPr lang="en-US" sz="1400" dirty="0"/>
              <a:t>independence (low</a:t>
            </a:r>
          </a:p>
          <a:p>
            <a:r>
              <a:rPr lang="en-US" sz="1400" dirty="0"/>
              <a:t>autocorrelation). Should </a:t>
            </a:r>
          </a:p>
          <a:p>
            <a:r>
              <a:rPr lang="en-US" sz="1400" dirty="0"/>
              <a:t>be ~2000 in a good run.</a:t>
            </a:r>
          </a:p>
          <a:p>
            <a:r>
              <a:rPr lang="en-US" sz="1400" dirty="0"/>
              <a:t>Notice </a:t>
            </a:r>
            <a:r>
              <a:rPr lang="en-US" sz="1400" dirty="0" err="1"/>
              <a:t>c_uqp’s</a:t>
            </a:r>
            <a:r>
              <a:rPr lang="en-US" sz="1400" dirty="0"/>
              <a:t> Neff is too low.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6CC50-CE8D-FA42-9370-0AEFAAF29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76" y="1777806"/>
            <a:ext cx="3473082" cy="450713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A87D52-4F81-384D-BA6A-70193FB1D976}"/>
              </a:ext>
            </a:extLst>
          </p:cNvPr>
          <p:cNvCxnSpPr>
            <a:cxnSpLocks/>
          </p:cNvCxnSpPr>
          <p:nvPr/>
        </p:nvCxnSpPr>
        <p:spPr>
          <a:xfrm flipH="1" flipV="1">
            <a:off x="2596551" y="2890824"/>
            <a:ext cx="1510940" cy="64600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3961040-51A8-4649-8B38-C3468F9FE5DF}"/>
              </a:ext>
            </a:extLst>
          </p:cNvPr>
          <p:cNvCxnSpPr>
            <a:cxnSpLocks/>
          </p:cNvCxnSpPr>
          <p:nvPr/>
        </p:nvCxnSpPr>
        <p:spPr>
          <a:xfrm flipH="1">
            <a:off x="2691443" y="3727991"/>
            <a:ext cx="1416048" cy="56801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AED2A2-B22E-4841-961F-C8C19D6E8C8C}"/>
              </a:ext>
            </a:extLst>
          </p:cNvPr>
          <p:cNvCxnSpPr>
            <a:cxnSpLocks/>
          </p:cNvCxnSpPr>
          <p:nvPr/>
        </p:nvCxnSpPr>
        <p:spPr>
          <a:xfrm flipH="1">
            <a:off x="2643997" y="5072332"/>
            <a:ext cx="1463494" cy="84047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52FDD3-4D91-C945-AB4B-93F6AA236598}"/>
              </a:ext>
            </a:extLst>
          </p:cNvPr>
          <p:cNvCxnSpPr>
            <a:cxnSpLocks/>
          </p:cNvCxnSpPr>
          <p:nvPr/>
        </p:nvCxnSpPr>
        <p:spPr>
          <a:xfrm flipH="1" flipV="1">
            <a:off x="2691443" y="4572000"/>
            <a:ext cx="1416048" cy="37283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55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4] </a:t>
            </a:r>
            <a:r>
              <a:rPr lang="en-US" sz="2800" dirty="0" err="1"/>
              <a:t>hill_anal_mcmc.py</a:t>
            </a:r>
            <a:r>
              <a:rPr lang="en-US" sz="2800" dirty="0"/>
              <a:t>: </a:t>
            </a:r>
            <a:br>
              <a:rPr lang="en-US" sz="2800" dirty="0"/>
            </a:br>
            <a:r>
              <a:rPr lang="en-US" sz="2800" dirty="0"/>
              <a:t>Examine the the MCMC output plots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7DB52E-C565-934D-9A1D-73299207063B}"/>
              </a:ext>
            </a:extLst>
          </p:cNvPr>
          <p:cNvSpPr txBox="1"/>
          <p:nvPr/>
        </p:nvSpPr>
        <p:spPr>
          <a:xfrm>
            <a:off x="108065" y="1425606"/>
            <a:ext cx="8892178" cy="36933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Running </a:t>
            </a:r>
            <a:r>
              <a:rPr lang="en-US" dirty="0" err="1"/>
              <a:t>hill_anal_mcmc.py</a:t>
            </a:r>
            <a:r>
              <a:rPr lang="en-US" dirty="0"/>
              <a:t> will produce 13 plots:</a:t>
            </a:r>
          </a:p>
          <a:p>
            <a:endParaRPr lang="en-US" dirty="0"/>
          </a:p>
          <a:p>
            <a:r>
              <a:rPr lang="en-US" b="1" dirty="0"/>
              <a:t>MCMC plots to check convergence properties</a:t>
            </a:r>
          </a:p>
          <a:p>
            <a:r>
              <a:rPr lang="en-US" dirty="0"/>
              <a:t>1)Log plot of the posterior probability showing convergence of the MCMC</a:t>
            </a:r>
          </a:p>
          <a:p>
            <a:r>
              <a:rPr lang="en-US" dirty="0"/>
              <a:t>2-4)MC trace plots to check convergence of the MCMC chain</a:t>
            </a:r>
          </a:p>
          <a:p>
            <a:r>
              <a:rPr lang="en-US" dirty="0"/>
              <a:t>5-7)Auto-correlation plots to further check convergence of the MCMC chain</a:t>
            </a:r>
          </a:p>
          <a:p>
            <a:endParaRPr lang="en-US" dirty="0"/>
          </a:p>
          <a:p>
            <a:r>
              <a:rPr lang="en-US" b="1" dirty="0"/>
              <a:t>Posterior plots:</a:t>
            </a:r>
          </a:p>
          <a:p>
            <a:r>
              <a:rPr lang="en-US" dirty="0"/>
              <a:t>8-10)The resulting posterior and prior distribution plots</a:t>
            </a:r>
          </a:p>
          <a:p>
            <a:r>
              <a:rPr lang="en-US" dirty="0"/>
              <a:t>11-13) Contour plots showing correlation among the model parameters.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the next few slides, we will study each of these plots and discuss their significance.</a:t>
            </a:r>
          </a:p>
        </p:txBody>
      </p:sp>
    </p:spTree>
    <p:extLst>
      <p:ext uri="{BB962C8B-B14F-4D97-AF65-F5344CB8AC3E}">
        <p14:creationId xmlns:p14="http://schemas.microsoft.com/office/powerpoint/2010/main" val="371178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Benefits of using the LLNL UQ Pipeline components</a:t>
            </a:r>
            <a:br>
              <a:rPr lang="en-US" sz="2800" dirty="0"/>
            </a:br>
            <a:r>
              <a:rPr lang="en-US" sz="2800" dirty="0"/>
              <a:t>and areas for improvement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E6163-E327-7A4A-BD8F-22265596CE4E}"/>
              </a:ext>
            </a:extLst>
          </p:cNvPr>
          <p:cNvSpPr txBox="1"/>
          <p:nvPr/>
        </p:nvSpPr>
        <p:spPr>
          <a:xfrm>
            <a:off x="194209" y="1488934"/>
            <a:ext cx="858023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1) </a:t>
            </a:r>
            <a:r>
              <a:rPr lang="en-US" dirty="0"/>
              <a:t>On-site development team tailoring components to many lab-specific missions.</a:t>
            </a:r>
          </a:p>
          <a:p>
            <a:r>
              <a:rPr lang="en-US" dirty="0"/>
              <a:t>CS support for bugs and implementation of custom features.</a:t>
            </a:r>
          </a:p>
          <a:p>
            <a:pPr marL="342900" indent="-342900">
              <a:buAutoNum type="arabicParenR"/>
            </a:pPr>
            <a:endParaRPr lang="en-US" dirty="0"/>
          </a:p>
          <a:p>
            <a:r>
              <a:rPr lang="en-US" b="1" dirty="0"/>
              <a:t>2) </a:t>
            </a:r>
            <a:r>
              <a:rPr lang="en-US" dirty="0"/>
              <a:t>Implementing the surrogate model and MCMC is just a few</a:t>
            </a:r>
          </a:p>
          <a:p>
            <a:r>
              <a:rPr lang="en-US" dirty="0"/>
              <a:t>lines of python code.</a:t>
            </a:r>
          </a:p>
          <a:p>
            <a:endParaRPr lang="en-US" dirty="0"/>
          </a:p>
          <a:p>
            <a:r>
              <a:rPr lang="en-US" b="1" dirty="0"/>
              <a:t>3) </a:t>
            </a:r>
            <a:r>
              <a:rPr lang="en-US" dirty="0"/>
              <a:t>UQP library contains functionality to do UQ analysis and has built-in plotting </a:t>
            </a:r>
          </a:p>
          <a:p>
            <a:r>
              <a:rPr lang="en-US" dirty="0"/>
              <a:t>routines to examine quantities of interest.</a:t>
            </a:r>
          </a:p>
          <a:p>
            <a:endParaRPr lang="en-US" dirty="0"/>
          </a:p>
          <a:p>
            <a:r>
              <a:rPr lang="en-US" b="1" dirty="0"/>
              <a:t>4) </a:t>
            </a:r>
            <a:r>
              <a:rPr lang="en-US" dirty="0"/>
              <a:t>On-site subject-matter expert (ensembles, surrogates, MCMC, UQ) support.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48BAD3-89E9-2049-BFD9-8D04BF831968}"/>
              </a:ext>
            </a:extLst>
          </p:cNvPr>
          <p:cNvSpPr txBox="1"/>
          <p:nvPr/>
        </p:nvSpPr>
        <p:spPr>
          <a:xfrm>
            <a:off x="283221" y="4782393"/>
            <a:ext cx="8400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Some areas for improvement:</a:t>
            </a:r>
          </a:p>
          <a:p>
            <a:r>
              <a:rPr lang="en-US" dirty="0"/>
              <a:t>1) Documentation. The current documentation is largely syntax-oriented and not </a:t>
            </a:r>
          </a:p>
          <a:p>
            <a:r>
              <a:rPr lang="en-US" dirty="0"/>
              <a:t>particularly new-user friendly (hence, this tutorial walkthrough).</a:t>
            </a:r>
          </a:p>
          <a:p>
            <a:r>
              <a:rPr lang="en-US" dirty="0"/>
              <a:t>2) Deployment of updates &amp; new documentation can be slow.</a:t>
            </a:r>
          </a:p>
        </p:txBody>
      </p:sp>
    </p:spTree>
    <p:extLst>
      <p:ext uri="{BB962C8B-B14F-4D97-AF65-F5344CB8AC3E}">
        <p14:creationId xmlns:p14="http://schemas.microsoft.com/office/powerpoint/2010/main" val="2960282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4] </a:t>
            </a:r>
            <a:r>
              <a:rPr lang="en-US" sz="2800" dirty="0" err="1"/>
              <a:t>hill_anal_mcmc.py</a:t>
            </a:r>
            <a:r>
              <a:rPr lang="en-US" sz="2800" dirty="0"/>
              <a:t>: log of the posterior probability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142404-8F9B-8C4B-91BD-C53212D29C9F}"/>
              </a:ext>
            </a:extLst>
          </p:cNvPr>
          <p:cNvSpPr txBox="1"/>
          <p:nvPr/>
        </p:nvSpPr>
        <p:spPr>
          <a:xfrm>
            <a:off x="108065" y="1425606"/>
            <a:ext cx="814838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This plot shows the posterior probability as a function of the MC iteration.</a:t>
            </a:r>
          </a:p>
          <a:p>
            <a:r>
              <a:rPr lang="en-US" dirty="0"/>
              <a:t>The probability is high when the {</a:t>
            </a:r>
            <a:r>
              <a:rPr lang="en-US" dirty="0" err="1"/>
              <a:t>a,b,c</a:t>
            </a:r>
            <a:r>
              <a:rPr lang="en-US" dirty="0"/>
              <a:t>} configuration is in a good state space.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545A53-4A26-3044-9C3D-72D974808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290" y="2071937"/>
            <a:ext cx="6145419" cy="398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619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4] </a:t>
            </a:r>
            <a:r>
              <a:rPr lang="en-US" sz="2800" dirty="0" err="1"/>
              <a:t>hill_anal_mcmc.py</a:t>
            </a:r>
            <a:r>
              <a:rPr lang="en-US" sz="2800" dirty="0"/>
              <a:t>: Check MCMC parameter</a:t>
            </a:r>
            <a:br>
              <a:rPr lang="en-US" sz="2800" dirty="0"/>
            </a:br>
            <a:r>
              <a:rPr lang="en-US" sz="2800" dirty="0"/>
              <a:t>traces for equilibration and a stationary state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7DB52E-C565-934D-9A1D-73299207063B}"/>
              </a:ext>
            </a:extLst>
          </p:cNvPr>
          <p:cNvSpPr txBox="1"/>
          <p:nvPr/>
        </p:nvSpPr>
        <p:spPr>
          <a:xfrm>
            <a:off x="108065" y="1425606"/>
            <a:ext cx="859722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Is our MC chain converged to a stationary distribution? We check the trace plots</a:t>
            </a:r>
          </a:p>
          <a:p>
            <a:r>
              <a:rPr lang="en-US" dirty="0"/>
              <a:t>to answer this question. The trace plot shows the history of a parameter value</a:t>
            </a:r>
          </a:p>
          <a:p>
            <a:r>
              <a:rPr lang="en-US" dirty="0"/>
              <a:t>across iterations of the chain. If the chain is “stationary” it will not show wandering,</a:t>
            </a:r>
          </a:p>
          <a:p>
            <a:r>
              <a:rPr lang="en-US" dirty="0"/>
              <a:t>long-term trends; the average value of the chain should look flat to the eye.</a:t>
            </a:r>
          </a:p>
          <a:p>
            <a:endParaRPr lang="en-US" dirty="0"/>
          </a:p>
          <a:p>
            <a:r>
              <a:rPr lang="en-US" dirty="0"/>
              <a:t>If you see long-term, wandering trends, the step size may be too small. Here,</a:t>
            </a:r>
          </a:p>
          <a:p>
            <a:r>
              <a:rPr lang="en-US" dirty="0" err="1"/>
              <a:t>c_uqp</a:t>
            </a:r>
            <a:r>
              <a:rPr lang="en-US" dirty="0"/>
              <a:t> looks </a:t>
            </a:r>
            <a:r>
              <a:rPr lang="en-US" dirty="0" err="1"/>
              <a:t>unconverged</a:t>
            </a:r>
            <a:r>
              <a:rPr lang="en-US" dirty="0"/>
              <a:t> relative to the </a:t>
            </a:r>
            <a:r>
              <a:rPr lang="en-US" dirty="0" err="1"/>
              <a:t>a_uqp</a:t>
            </a:r>
            <a:r>
              <a:rPr lang="en-US" dirty="0"/>
              <a:t> and </a:t>
            </a:r>
            <a:r>
              <a:rPr lang="en-US" dirty="0" err="1"/>
              <a:t>b_qup</a:t>
            </a:r>
            <a:r>
              <a:rPr lang="en-US" dirty="0"/>
              <a:t> traces: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8D2F1A-5627-894C-93E6-B29BA2085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54" y="4076350"/>
            <a:ext cx="2785923" cy="17773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21D0E4-66C2-6A43-BE8F-D6B99FB02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431" y="4155174"/>
            <a:ext cx="3076746" cy="1698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0E1192-31C6-164F-8653-495A6124E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177" y="4231095"/>
            <a:ext cx="2973823" cy="16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414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4] </a:t>
            </a:r>
            <a:r>
              <a:rPr lang="en-US" sz="2800" dirty="0" err="1"/>
              <a:t>hill_anal_mcmc.py</a:t>
            </a:r>
            <a:r>
              <a:rPr lang="en-US" sz="2800" dirty="0"/>
              <a:t>: Check MCMC parameter</a:t>
            </a:r>
            <a:br>
              <a:rPr lang="en-US" sz="2800" dirty="0"/>
            </a:br>
            <a:r>
              <a:rPr lang="en-US" sz="2800" dirty="0"/>
              <a:t>traces for stationary state, equilibration, and autocorrelation for sufficient lag between samples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C66BC6-8689-C84A-B2D2-20E6FA8D0F31}"/>
              </a:ext>
            </a:extLst>
          </p:cNvPr>
          <p:cNvSpPr txBox="1"/>
          <p:nvPr/>
        </p:nvSpPr>
        <p:spPr>
          <a:xfrm>
            <a:off x="108065" y="1425606"/>
            <a:ext cx="8610049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Auto-correlation measures how dependent the current value of the MC chain is on </a:t>
            </a:r>
          </a:p>
          <a:p>
            <a:r>
              <a:rPr lang="en-US" dirty="0"/>
              <a:t>past chain values (Lag). In an efficient chain, with a stationary distribution, the </a:t>
            </a:r>
          </a:p>
          <a:p>
            <a:r>
              <a:rPr lang="en-US" dirty="0"/>
              <a:t>auto-correlation should go to zero in a small number (~10s) of steps. This ensures</a:t>
            </a:r>
          </a:p>
          <a:p>
            <a:r>
              <a:rPr lang="en-US" dirty="0"/>
              <a:t>that our chain is maximizing the effective sample size in the MC chain.</a:t>
            </a:r>
          </a:p>
          <a:p>
            <a:endParaRPr lang="en-US" dirty="0"/>
          </a:p>
          <a:p>
            <a:r>
              <a:rPr lang="en-US" dirty="0"/>
              <a:t>The autocorrelation for </a:t>
            </a:r>
            <a:r>
              <a:rPr lang="en-US" dirty="0" err="1"/>
              <a:t>c_uqp</a:t>
            </a:r>
            <a:r>
              <a:rPr lang="en-US" dirty="0"/>
              <a:t> is clearly not optimal. This is consistent with the</a:t>
            </a:r>
          </a:p>
          <a:p>
            <a:r>
              <a:rPr lang="en-US" dirty="0"/>
              <a:t>other poor convergence </a:t>
            </a:r>
            <a:r>
              <a:rPr lang="en-US" dirty="0" err="1"/>
              <a:t>diagnositics</a:t>
            </a:r>
            <a:r>
              <a:rPr lang="en-US" dirty="0"/>
              <a:t> for </a:t>
            </a:r>
            <a:r>
              <a:rPr lang="en-US" dirty="0" err="1"/>
              <a:t>c_uqp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5D8FE-AB3F-DB44-A263-3DA124209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68324"/>
            <a:ext cx="3148432" cy="1733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D5C6D1-4549-3344-A4AB-75A09457A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274" y="4319794"/>
            <a:ext cx="2767476" cy="1559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A7D3E3-2F08-1A4C-A42C-925FD3437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592" y="4239708"/>
            <a:ext cx="2970407" cy="163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907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F17206-13A7-FB44-9082-CB8F411B7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981" y="4268417"/>
            <a:ext cx="2940658" cy="16514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2407E9-8885-6745-ABC9-2CC644C3B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148" y="4300747"/>
            <a:ext cx="2940657" cy="1655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A0513A-5390-E04E-B2D0-918951A6B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51240"/>
            <a:ext cx="3112972" cy="1754327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4] </a:t>
            </a:r>
            <a:r>
              <a:rPr lang="en-US" sz="2800" dirty="0" err="1"/>
              <a:t>hill_anal_mcmc.py</a:t>
            </a:r>
            <a:r>
              <a:rPr lang="en-US" sz="2800" dirty="0"/>
              <a:t>: plots of the prior and posterior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F95028-4987-1141-A31C-ECC8F6A72E96}"/>
              </a:ext>
            </a:extLst>
          </p:cNvPr>
          <p:cNvSpPr txBox="1"/>
          <p:nvPr/>
        </p:nvSpPr>
        <p:spPr>
          <a:xfrm>
            <a:off x="734652" y="435778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DFBF"/>
                </a:solidFill>
              </a:rPr>
              <a:t>posterior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BAD13F-0B6E-DF41-BCDD-80A3C9B796C9}"/>
              </a:ext>
            </a:extLst>
          </p:cNvPr>
          <p:cNvSpPr txBox="1"/>
          <p:nvPr/>
        </p:nvSpPr>
        <p:spPr>
          <a:xfrm>
            <a:off x="1817000" y="53799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BFFF"/>
                </a:solidFill>
              </a:rPr>
              <a:t>prior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C2A030-417A-7D47-82E4-41F3D8A5DACF}"/>
              </a:ext>
            </a:extLst>
          </p:cNvPr>
          <p:cNvSpPr txBox="1"/>
          <p:nvPr/>
        </p:nvSpPr>
        <p:spPr>
          <a:xfrm>
            <a:off x="3847624" y="4441069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DFBF"/>
                </a:solidFill>
              </a:rPr>
              <a:t>posterior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EE487F-01DB-344C-8412-D15C572674D9}"/>
              </a:ext>
            </a:extLst>
          </p:cNvPr>
          <p:cNvSpPr txBox="1"/>
          <p:nvPr/>
        </p:nvSpPr>
        <p:spPr>
          <a:xfrm>
            <a:off x="4702496" y="536956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BFFF"/>
                </a:solidFill>
              </a:rPr>
              <a:t>prior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1202EE-8F87-5645-912A-AB21B89BF646}"/>
              </a:ext>
            </a:extLst>
          </p:cNvPr>
          <p:cNvSpPr txBox="1"/>
          <p:nvPr/>
        </p:nvSpPr>
        <p:spPr>
          <a:xfrm>
            <a:off x="7003136" y="454244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DFBF"/>
                </a:solidFill>
              </a:rPr>
              <a:t>posterior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3F8C26-CA71-6145-86F5-07D8774EE8DD}"/>
              </a:ext>
            </a:extLst>
          </p:cNvPr>
          <p:cNvSpPr txBox="1"/>
          <p:nvPr/>
        </p:nvSpPr>
        <p:spPr>
          <a:xfrm>
            <a:off x="6268045" y="509416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BFFF"/>
                </a:solidFill>
              </a:rPr>
              <a:t>prior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E493F4-B7ED-3C4C-8740-13540959A28A}"/>
              </a:ext>
            </a:extLst>
          </p:cNvPr>
          <p:cNvSpPr txBox="1"/>
          <p:nvPr/>
        </p:nvSpPr>
        <p:spPr>
          <a:xfrm>
            <a:off x="21805" y="1391102"/>
            <a:ext cx="920001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Here we plot the probability distribution of the resulting posterior compared to the prior </a:t>
            </a:r>
          </a:p>
          <a:p>
            <a:r>
              <a:rPr lang="en-US" dirty="0"/>
              <a:t>distribution (i.e. the updated parameter uncertainty distribution that has been informed </a:t>
            </a:r>
          </a:p>
          <a:p>
            <a:r>
              <a:rPr lang="en-US" dirty="0"/>
              <a:t>by experimental data vs. our original belief of the parameter uncertainty distribution.) </a:t>
            </a:r>
          </a:p>
          <a:p>
            <a:r>
              <a:rPr lang="en-US" dirty="0"/>
              <a:t>The posterior distribution should be narrower and more well-defined than the prior. Here,</a:t>
            </a:r>
          </a:p>
          <a:p>
            <a:r>
              <a:rPr lang="en-US" dirty="0"/>
              <a:t>we see this is the case, but the posterior for </a:t>
            </a:r>
            <a:r>
              <a:rPr lang="en-US" dirty="0" err="1"/>
              <a:t>c_uqp</a:t>
            </a:r>
            <a:r>
              <a:rPr lang="en-US" dirty="0"/>
              <a:t> is not well-converged (consistent with </a:t>
            </a:r>
          </a:p>
          <a:p>
            <a:r>
              <a:rPr lang="en-US" dirty="0"/>
              <a:t>our MCMC convergence plots).</a:t>
            </a:r>
          </a:p>
        </p:txBody>
      </p:sp>
    </p:spTree>
    <p:extLst>
      <p:ext uri="{BB962C8B-B14F-4D97-AF65-F5344CB8AC3E}">
        <p14:creationId xmlns:p14="http://schemas.microsoft.com/office/powerpoint/2010/main" val="4625992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4] </a:t>
            </a:r>
            <a:r>
              <a:rPr lang="en-US" sz="2800" dirty="0" err="1"/>
              <a:t>hill_anal_mcmc.py</a:t>
            </a:r>
            <a:r>
              <a:rPr lang="en-US" sz="2800" dirty="0"/>
              <a:t>: contour plots to show correlations among the posterior parameters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781E49-8153-F04C-A034-AE03E75E12F0}"/>
              </a:ext>
            </a:extLst>
          </p:cNvPr>
          <p:cNvSpPr txBox="1"/>
          <p:nvPr/>
        </p:nvSpPr>
        <p:spPr>
          <a:xfrm>
            <a:off x="108065" y="1425606"/>
            <a:ext cx="8593058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 posterior contour plots are made from 2D histograms, computed by grouping</a:t>
            </a:r>
          </a:p>
          <a:p>
            <a:r>
              <a:rPr lang="en-US" dirty="0"/>
              <a:t>the sets of data points (</a:t>
            </a:r>
            <a:r>
              <a:rPr lang="en-US" dirty="0" err="1"/>
              <a:t>a,b</a:t>
            </a:r>
            <a:r>
              <a:rPr lang="en-US" dirty="0"/>
              <a:t>) into bins according to their coordinates, and keeping </a:t>
            </a:r>
          </a:p>
          <a:p>
            <a:r>
              <a:rPr lang="en-US" dirty="0"/>
              <a:t>a count of the frequency in each 2D bin to compute the color of a tile. The brighter </a:t>
            </a:r>
          </a:p>
          <a:p>
            <a:r>
              <a:rPr lang="en-US" dirty="0"/>
              <a:t>regions tells us which pairs of parameters were sampled from the joint distribution </a:t>
            </a:r>
          </a:p>
          <a:p>
            <a:r>
              <a:rPr lang="en-US" dirty="0"/>
              <a:t>most frequently, and hence show correlations in the parameters.</a:t>
            </a:r>
          </a:p>
          <a:p>
            <a:endParaRPr lang="en-US" dirty="0"/>
          </a:p>
          <a:p>
            <a:r>
              <a:rPr lang="en-US" dirty="0"/>
              <a:t>We can see the plots with </a:t>
            </a:r>
            <a:r>
              <a:rPr lang="en-US" dirty="0" err="1"/>
              <a:t>c_uqp</a:t>
            </a:r>
            <a:r>
              <a:rPr lang="en-US" dirty="0"/>
              <a:t> are less well-defined since this parameter</a:t>
            </a:r>
          </a:p>
          <a:p>
            <a:r>
              <a:rPr lang="en-US" dirty="0"/>
              <a:t>is bi-modal.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75FBE8-ECE5-B548-B06D-AB0B00F23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39" y="4176306"/>
            <a:ext cx="2522531" cy="1938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E1D7E6-76B0-3F4E-9DFF-8390391B6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542" y="4176306"/>
            <a:ext cx="2456870" cy="194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07D310-F42A-7A40-8CC3-ED42F81A9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2785" y="4176306"/>
            <a:ext cx="2456871" cy="192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19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2564AB-0A93-6843-B124-31799F314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403" y="4395401"/>
            <a:ext cx="2903898" cy="1979724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4, cont.] Guidelines for MCMC convergence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53DF7C-D9D7-E14A-A34F-C718D9755457}"/>
              </a:ext>
            </a:extLst>
          </p:cNvPr>
          <p:cNvSpPr txBox="1"/>
          <p:nvPr/>
        </p:nvSpPr>
        <p:spPr>
          <a:xfrm>
            <a:off x="149596" y="1301472"/>
            <a:ext cx="839204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1) Use a large number of MC steps. Error ~1/sqrt(N</a:t>
            </a:r>
            <a:r>
              <a:rPr lang="en-US" b="1" baseline="-25000" dirty="0"/>
              <a:t>MC</a:t>
            </a:r>
            <a:r>
              <a:rPr lang="en-US" b="1" dirty="0"/>
              <a:t>)</a:t>
            </a:r>
          </a:p>
          <a:p>
            <a:endParaRPr lang="en-US" b="1" dirty="0"/>
          </a:p>
          <a:p>
            <a:r>
              <a:rPr lang="en-US" b="1" dirty="0"/>
              <a:t>2) Adjust Acceptance Rate; check trace</a:t>
            </a:r>
            <a:r>
              <a:rPr lang="en-US" dirty="0"/>
              <a:t> </a:t>
            </a:r>
          </a:p>
          <a:p>
            <a:r>
              <a:rPr lang="en-US" dirty="0"/>
              <a:t>Aim for an acceptance rate of 0.25. If the </a:t>
            </a:r>
          </a:p>
          <a:p>
            <a:r>
              <a:rPr lang="en-US" dirty="0"/>
              <a:t>acceptance rate is too </a:t>
            </a:r>
            <a:r>
              <a:rPr lang="en-US" dirty="0">
                <a:solidFill>
                  <a:srgbClr val="0B00FF"/>
                </a:solidFill>
              </a:rPr>
              <a:t>low</a:t>
            </a:r>
            <a:r>
              <a:rPr lang="en-US" dirty="0"/>
              <a:t> (</a:t>
            </a:r>
            <a:r>
              <a:rPr lang="en-US" dirty="0">
                <a:solidFill>
                  <a:srgbClr val="FF0000"/>
                </a:solidFill>
              </a:rPr>
              <a:t>high</a:t>
            </a:r>
            <a:r>
              <a:rPr lang="en-US" dirty="0"/>
              <a:t>), </a:t>
            </a:r>
            <a:r>
              <a:rPr lang="en-US" dirty="0">
                <a:solidFill>
                  <a:srgbClr val="0B00FF"/>
                </a:solidFill>
              </a:rPr>
              <a:t>decrease</a:t>
            </a:r>
            <a:r>
              <a:rPr lang="en-US" dirty="0"/>
              <a:t> (</a:t>
            </a:r>
            <a:r>
              <a:rPr lang="en-US" dirty="0">
                <a:solidFill>
                  <a:srgbClr val="FF0000"/>
                </a:solidFill>
              </a:rPr>
              <a:t>increase</a:t>
            </a:r>
            <a:r>
              <a:rPr lang="en-US" dirty="0"/>
              <a:t>) </a:t>
            </a:r>
          </a:p>
          <a:p>
            <a:r>
              <a:rPr lang="en-US" dirty="0"/>
              <a:t>the walker’s step size (i.e., sigma). When the step </a:t>
            </a:r>
          </a:p>
          <a:p>
            <a:r>
              <a:rPr lang="en-US" dirty="0"/>
              <a:t>size is good, the trace will look “stationary” </a:t>
            </a:r>
          </a:p>
          <a:p>
            <a:r>
              <a:rPr lang="en-US" dirty="0"/>
              <a:t>with a well-defined average.</a:t>
            </a:r>
          </a:p>
          <a:p>
            <a:endParaRPr lang="en-US" dirty="0"/>
          </a:p>
          <a:p>
            <a:r>
              <a:rPr lang="en-US" b="1" dirty="0"/>
              <a:t>3) Adjust “every” – </a:t>
            </a:r>
            <a:r>
              <a:rPr lang="en-US" dirty="0"/>
              <a:t>adjusts the frequency at which a sample is saved. Together</a:t>
            </a:r>
          </a:p>
          <a:p>
            <a:r>
              <a:rPr lang="en-US" dirty="0"/>
              <a:t>with a good acceptance rate, this will ensure a large </a:t>
            </a:r>
            <a:r>
              <a:rPr lang="en-US" i="1" dirty="0"/>
              <a:t>effective sample size</a:t>
            </a:r>
            <a:r>
              <a:rPr lang="en-US" dirty="0"/>
              <a:t> (i.e. a </a:t>
            </a:r>
          </a:p>
          <a:p>
            <a:r>
              <a:rPr lang="en-US" dirty="0"/>
              <a:t>large collection of independent samples, Neff)</a:t>
            </a:r>
          </a:p>
          <a:p>
            <a:endParaRPr lang="en-US" dirty="0"/>
          </a:p>
          <a:p>
            <a:r>
              <a:rPr lang="en-US" b="1" dirty="0"/>
              <a:t>4) Check autocorrelation :</a:t>
            </a:r>
            <a:r>
              <a:rPr lang="en-US" dirty="0"/>
              <a:t> Adjust</a:t>
            </a:r>
          </a:p>
          <a:p>
            <a:r>
              <a:rPr lang="en-US" dirty="0"/>
              <a:t>“every” such that it corresponds roughly </a:t>
            </a:r>
          </a:p>
          <a:p>
            <a:r>
              <a:rPr lang="en-US" dirty="0"/>
              <a:t>to the number of steps where the </a:t>
            </a:r>
          </a:p>
          <a:p>
            <a:r>
              <a:rPr lang="en-US" dirty="0"/>
              <a:t>autocorrelation goes to zero.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FB1B6B-BA8A-B045-AC0D-E275E305F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676" y="1690169"/>
            <a:ext cx="2606981" cy="202312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C164A2-492A-7145-A327-E6D7494519CF}"/>
              </a:ext>
            </a:extLst>
          </p:cNvPr>
          <p:cNvCxnSpPr>
            <a:cxnSpLocks/>
          </p:cNvCxnSpPr>
          <p:nvPr/>
        </p:nvCxnSpPr>
        <p:spPr>
          <a:xfrm flipV="1">
            <a:off x="4572000" y="2879834"/>
            <a:ext cx="1997121" cy="260527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1C79EEC-39E1-7B4D-8C4E-C94DDC59DF5B}"/>
              </a:ext>
            </a:extLst>
          </p:cNvPr>
          <p:cNvCxnSpPr>
            <a:cxnSpLocks/>
          </p:cNvCxnSpPr>
          <p:nvPr/>
        </p:nvCxnSpPr>
        <p:spPr>
          <a:xfrm flipH="1">
            <a:off x="6274676" y="5452610"/>
            <a:ext cx="588890" cy="650176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F3E5FB1-EE70-3D4B-868C-1AFBE59D5FBA}"/>
              </a:ext>
            </a:extLst>
          </p:cNvPr>
          <p:cNvSpPr txBox="1"/>
          <p:nvPr/>
        </p:nvSpPr>
        <p:spPr>
          <a:xfrm>
            <a:off x="5901603" y="4748614"/>
            <a:ext cx="19239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e.g.: roughly 20 steps</a:t>
            </a:r>
          </a:p>
          <a:p>
            <a:r>
              <a:rPr lang="en-US" sz="1400" dirty="0"/>
              <a:t>needed to decorrelate</a:t>
            </a:r>
          </a:p>
          <a:p>
            <a:r>
              <a:rPr lang="en-US" sz="1400" dirty="0"/>
              <a:t>saved samples</a:t>
            </a:r>
          </a:p>
        </p:txBody>
      </p:sp>
    </p:spTree>
    <p:extLst>
      <p:ext uri="{BB962C8B-B14F-4D97-AF65-F5344CB8AC3E}">
        <p14:creationId xmlns:p14="http://schemas.microsoft.com/office/powerpoint/2010/main" val="3668685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4, cont.] Guidelines for MCMC convergence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53DF7C-D9D7-E14A-A34F-C718D9755457}"/>
              </a:ext>
            </a:extLst>
          </p:cNvPr>
          <p:cNvSpPr txBox="1"/>
          <p:nvPr/>
        </p:nvSpPr>
        <p:spPr>
          <a:xfrm>
            <a:off x="149596" y="1301472"/>
            <a:ext cx="918713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5) Check the value of   :</a:t>
            </a:r>
          </a:p>
          <a:p>
            <a:r>
              <a:rPr lang="en-US" dirty="0"/>
              <a:t>It is a measure of variance within and between chains.</a:t>
            </a:r>
          </a:p>
          <a:p>
            <a:r>
              <a:rPr lang="en-US" dirty="0"/>
              <a:t>A value near 1 indicates the walker has explored thoroughly explored phase space.</a:t>
            </a:r>
          </a:p>
          <a:p>
            <a:r>
              <a:rPr lang="en-US" dirty="0"/>
              <a:t>A value of r&gt;1 indicates the walker has not visited all of phase space and the</a:t>
            </a:r>
          </a:p>
          <a:p>
            <a:r>
              <a:rPr lang="en-US" dirty="0"/>
              <a:t>distribution is therefore not converged.</a:t>
            </a:r>
          </a:p>
          <a:p>
            <a:endParaRPr lang="en-US" dirty="0"/>
          </a:p>
          <a:p>
            <a:r>
              <a:rPr lang="en-US" b="1" dirty="0"/>
              <a:t>6) Check the value of Neff (effective independent sample size)</a:t>
            </a:r>
            <a:endParaRPr lang="en-US" dirty="0"/>
          </a:p>
          <a:p>
            <a:r>
              <a:rPr lang="en-US" dirty="0"/>
              <a:t>This value should be large &gt;2000, reflecting your autocorrelation lag is low and your </a:t>
            </a:r>
          </a:p>
          <a:p>
            <a:r>
              <a:rPr lang="en-US" dirty="0"/>
              <a:t>total number of MC iterations (walker steps) is high. It indicates that your result is based </a:t>
            </a:r>
          </a:p>
          <a:p>
            <a:r>
              <a:rPr lang="en-US" dirty="0"/>
              <a:t>on a large number of independent samples.</a:t>
            </a:r>
          </a:p>
          <a:p>
            <a:endParaRPr lang="en-US" dirty="0"/>
          </a:p>
          <a:p>
            <a:r>
              <a:rPr lang="en-US" b="1" dirty="0"/>
              <a:t>7) Visually inspect the posterior distribution plots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25767C-5959-774F-BF71-2926AD03A416}"/>
                  </a:ext>
                </a:extLst>
              </p:cNvPr>
              <p:cNvSpPr txBox="1"/>
              <p:nvPr/>
            </p:nvSpPr>
            <p:spPr>
              <a:xfrm>
                <a:off x="2565201" y="1327499"/>
                <a:ext cx="1875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acc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25767C-5959-774F-BF71-2926AD03A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201" y="1327499"/>
                <a:ext cx="187551" cy="276999"/>
              </a:xfrm>
              <a:prstGeom prst="rect">
                <a:avLst/>
              </a:prstGeom>
              <a:blipFill>
                <a:blip r:embed="rId2"/>
                <a:stretch>
                  <a:fillRect l="-20000" t="-8696" r="-13333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58974EF-90DA-B148-8F63-5FBC39D97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265" y="3873920"/>
            <a:ext cx="2860535" cy="23837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0AEE1E-9F09-D649-8153-8C773DE38CDB}"/>
              </a:ext>
            </a:extLst>
          </p:cNvPr>
          <p:cNvSpPr txBox="1"/>
          <p:nvPr/>
        </p:nvSpPr>
        <p:spPr>
          <a:xfrm>
            <a:off x="6388831" y="4306905"/>
            <a:ext cx="131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FDFBF"/>
                </a:solidFill>
              </a:rPr>
              <a:t>posterior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ACAEE3-C1A0-C64B-8C5A-4EC8A06AC550}"/>
              </a:ext>
            </a:extLst>
          </p:cNvPr>
          <p:cNvSpPr txBox="1"/>
          <p:nvPr/>
        </p:nvSpPr>
        <p:spPr>
          <a:xfrm>
            <a:off x="6337164" y="5284195"/>
            <a:ext cx="91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FBFFF"/>
                </a:solidFill>
              </a:rPr>
              <a:t>prior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282F77-6735-5F41-9AC2-10297E8EDA78}"/>
              </a:ext>
            </a:extLst>
          </p:cNvPr>
          <p:cNvSpPr txBox="1"/>
          <p:nvPr/>
        </p:nvSpPr>
        <p:spPr>
          <a:xfrm>
            <a:off x="224811" y="4743819"/>
            <a:ext cx="5499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posteriors and prior distributions should look smooth and well-behaved. Though it is possible that some are multi-modal even for a likelihood comprised of a product of Gaussians.</a:t>
            </a:r>
          </a:p>
        </p:txBody>
      </p:sp>
    </p:spTree>
    <p:extLst>
      <p:ext uri="{BB962C8B-B14F-4D97-AF65-F5344CB8AC3E}">
        <p14:creationId xmlns:p14="http://schemas.microsoft.com/office/powerpoint/2010/main" val="30650803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4, cont.] Example of acceptance rate tuning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87E6996-597F-2049-97EE-92577DAF5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053728"/>
              </p:ext>
            </p:extLst>
          </p:nvPr>
        </p:nvGraphicFramePr>
        <p:xfrm>
          <a:off x="386395" y="1803801"/>
          <a:ext cx="8371210" cy="4121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4242">
                  <a:extLst>
                    <a:ext uri="{9D8B030D-6E8A-4147-A177-3AD203B41FA5}">
                      <a16:colId xmlns:a16="http://schemas.microsoft.com/office/drawing/2014/main" val="4127406907"/>
                    </a:ext>
                  </a:extLst>
                </a:gridCol>
                <a:gridCol w="1674242">
                  <a:extLst>
                    <a:ext uri="{9D8B030D-6E8A-4147-A177-3AD203B41FA5}">
                      <a16:colId xmlns:a16="http://schemas.microsoft.com/office/drawing/2014/main" val="3397348782"/>
                    </a:ext>
                  </a:extLst>
                </a:gridCol>
                <a:gridCol w="1674242">
                  <a:extLst>
                    <a:ext uri="{9D8B030D-6E8A-4147-A177-3AD203B41FA5}">
                      <a16:colId xmlns:a16="http://schemas.microsoft.com/office/drawing/2014/main" val="423374586"/>
                    </a:ext>
                  </a:extLst>
                </a:gridCol>
                <a:gridCol w="1535870">
                  <a:extLst>
                    <a:ext uri="{9D8B030D-6E8A-4147-A177-3AD203B41FA5}">
                      <a16:colId xmlns:a16="http://schemas.microsoft.com/office/drawing/2014/main" val="1081745949"/>
                    </a:ext>
                  </a:extLst>
                </a:gridCol>
                <a:gridCol w="1812614">
                  <a:extLst>
                    <a:ext uri="{9D8B030D-6E8A-4147-A177-3AD203B41FA5}">
                      <a16:colId xmlns:a16="http://schemas.microsoft.com/office/drawing/2014/main" val="3638139701"/>
                    </a:ext>
                  </a:extLst>
                </a:gridCol>
              </a:tblGrid>
              <a:tr h="593205">
                <a:tc>
                  <a:txBody>
                    <a:bodyPr/>
                    <a:lstStyle/>
                    <a:p>
                      <a:r>
                        <a:rPr lang="en-US" sz="1200" dirty="0" err="1"/>
                        <a:t>aStepSize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bStepSize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cStepSize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Acceptance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532226"/>
                  </a:ext>
                </a:extLst>
              </a:tr>
              <a:tr h="310727">
                <a:tc>
                  <a:txBody>
                    <a:bodyPr/>
                    <a:lstStyle/>
                    <a:p>
                      <a:r>
                        <a:rPr lang="en-US" sz="1200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Steps too big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916203"/>
                  </a:ext>
                </a:extLst>
              </a:tr>
              <a:tr h="310727">
                <a:tc>
                  <a:txBody>
                    <a:bodyPr/>
                    <a:lstStyle/>
                    <a:p>
                      <a:r>
                        <a:rPr lang="en-US" sz="1200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Steps too small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440386"/>
                  </a:ext>
                </a:extLst>
              </a:tr>
              <a:tr h="310727">
                <a:tc>
                  <a:txBody>
                    <a:bodyPr/>
                    <a:lstStyle/>
                    <a:p>
                      <a:r>
                        <a:rPr lang="en-US" sz="1200" b="1" dirty="0"/>
                        <a:t>0.04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0.04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0.04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0.23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Good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307476"/>
                  </a:ext>
                </a:extLst>
              </a:tr>
              <a:tr h="31072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B00FF"/>
                          </a:solidFill>
                        </a:rP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B00FF"/>
                          </a:solidFill>
                        </a:rPr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B00FF"/>
                          </a:solidFill>
                        </a:rPr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B00FF"/>
                          </a:solidFill>
                        </a:rPr>
                        <a:t>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B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470160"/>
                  </a:ext>
                </a:extLst>
              </a:tr>
              <a:tr h="31072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B00FF"/>
                          </a:solidFill>
                        </a:rPr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B00FF"/>
                          </a:solidFill>
                        </a:rP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B00FF"/>
                          </a:solidFill>
                        </a:rPr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B00FF"/>
                          </a:solidFill>
                        </a:rPr>
                        <a:t>0.17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B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390716"/>
                  </a:ext>
                </a:extLst>
              </a:tr>
              <a:tr h="31072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B00FF"/>
                          </a:solidFill>
                        </a:rPr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B00FF"/>
                          </a:solidFill>
                        </a:rPr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B00FF"/>
                          </a:solidFill>
                        </a:rP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B00FF"/>
                          </a:solidFill>
                        </a:rPr>
                        <a:t>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B00FF"/>
                          </a:solidFill>
                        </a:rPr>
                        <a:t>Insensitive to 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217421"/>
                  </a:ext>
                </a:extLst>
              </a:tr>
              <a:tr h="31072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0.33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313972"/>
                  </a:ext>
                </a:extLst>
              </a:tr>
              <a:tr h="31072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0.30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236359"/>
                  </a:ext>
                </a:extLst>
              </a:tr>
              <a:tr h="31072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Insensitive to 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132257"/>
                  </a:ext>
                </a:extLst>
              </a:tr>
              <a:tr h="32867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B00FF"/>
                          </a:solidFill>
                        </a:rPr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B00FF"/>
                          </a:solidFill>
                        </a:rPr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B00FF"/>
                          </a:solidFill>
                        </a:rPr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B00FF"/>
                          </a:solidFill>
                        </a:rPr>
                        <a:t>0.27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B00FF"/>
                          </a:solidFill>
                        </a:rPr>
                        <a:t>not fair since all phase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B00FF"/>
                          </a:solidFill>
                        </a:rPr>
                        <a:t>spaces are similar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431993"/>
                  </a:ext>
                </a:extLst>
              </a:tr>
              <a:tr h="190093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0.035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0.035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Better?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34441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D765CA7-88EB-B943-9BF1-AD3F48DE78C8}"/>
              </a:ext>
            </a:extLst>
          </p:cNvPr>
          <p:cNvSpPr txBox="1"/>
          <p:nvPr/>
        </p:nvSpPr>
        <p:spPr>
          <a:xfrm>
            <a:off x="84957" y="1280581"/>
            <a:ext cx="9066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Burn 10000; Run 500 MC iterations to systematically study the rate at which proposed configurations {</a:t>
            </a:r>
            <a:r>
              <a:rPr lang="en-US" sz="1400" dirty="0" err="1"/>
              <a:t>a,b,c</a:t>
            </a:r>
            <a:r>
              <a:rPr lang="en-US" sz="1400" dirty="0"/>
              <a:t>} are </a:t>
            </a:r>
          </a:p>
          <a:p>
            <a:r>
              <a:rPr lang="en-US" sz="1400" dirty="0"/>
              <a:t>accepted. We want an acceptance rate of ~0.25 for optimal efficiency in sampling (MCMC expert lore).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AB31C7-2C65-6641-ABA6-B6C9B6730876}"/>
              </a:ext>
            </a:extLst>
          </p:cNvPr>
          <p:cNvSpPr txBox="1"/>
          <p:nvPr/>
        </p:nvSpPr>
        <p:spPr>
          <a:xfrm>
            <a:off x="457200" y="5925069"/>
            <a:ext cx="8457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 larger </a:t>
            </a:r>
            <a:r>
              <a:rPr lang="en-US" sz="1200" dirty="0" err="1"/>
              <a:t>cStepSize</a:t>
            </a:r>
            <a:r>
              <a:rPr lang="en-US" sz="1200" dirty="0"/>
              <a:t> is allowed because c has a largest phase space and multiple values of c (controls the slope)</a:t>
            </a:r>
          </a:p>
          <a:p>
            <a:r>
              <a:rPr lang="en-US" sz="1200" dirty="0"/>
              <a:t>can fit the data. At the end of the day, all of these choices will converge with enough statistics, but some faster than others.</a:t>
            </a:r>
          </a:p>
        </p:txBody>
      </p:sp>
    </p:spTree>
    <p:extLst>
      <p:ext uri="{BB962C8B-B14F-4D97-AF65-F5344CB8AC3E}">
        <p14:creationId xmlns:p14="http://schemas.microsoft.com/office/powerpoint/2010/main" val="1727201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5840"/>
          </a:xfrm>
        </p:spPr>
        <p:txBody>
          <a:bodyPr/>
          <a:lstStyle/>
          <a:p>
            <a:r>
              <a:rPr lang="en-US" sz="2800" dirty="0"/>
              <a:t>[Step 4] MCMC convergence study:</a:t>
            </a:r>
            <a:br>
              <a:rPr lang="en-US" sz="2800" dirty="0"/>
            </a:br>
            <a:r>
              <a:rPr lang="en-US" sz="2800" dirty="0"/>
              <a:t>Run #1 – a very </a:t>
            </a:r>
            <a:r>
              <a:rPr lang="en-US" sz="2800" dirty="0" err="1"/>
              <a:t>underconverged</a:t>
            </a:r>
            <a:r>
              <a:rPr lang="en-US" sz="2800" dirty="0"/>
              <a:t> run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781E49-8153-F04C-A034-AE03E75E12F0}"/>
              </a:ext>
            </a:extLst>
          </p:cNvPr>
          <p:cNvSpPr txBox="1"/>
          <p:nvPr/>
        </p:nvSpPr>
        <p:spPr>
          <a:xfrm>
            <a:off x="829033" y="859976"/>
            <a:ext cx="72959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N</a:t>
            </a:r>
            <a:r>
              <a:rPr lang="en-US" sz="1600" b="1" baseline="-25000" dirty="0"/>
              <a:t>MC</a:t>
            </a:r>
            <a:r>
              <a:rPr lang="en-US" sz="1600" b="1" dirty="0"/>
              <a:t>=500, </a:t>
            </a:r>
            <a:r>
              <a:rPr lang="en-US" sz="1600" b="1" dirty="0" err="1"/>
              <a:t>N</a:t>
            </a:r>
            <a:r>
              <a:rPr lang="en-US" sz="1600" b="1" baseline="-25000" dirty="0" err="1"/>
              <a:t>burn</a:t>
            </a:r>
            <a:r>
              <a:rPr lang="en-US" sz="1600" b="1" dirty="0"/>
              <a:t>=10000, </a:t>
            </a:r>
            <a:r>
              <a:rPr lang="en-US" sz="1600" b="1" dirty="0" err="1"/>
              <a:t>N</a:t>
            </a:r>
            <a:r>
              <a:rPr lang="en-US" sz="1600" b="1" baseline="-25000" dirty="0" err="1"/>
              <a:t>every</a:t>
            </a:r>
            <a:r>
              <a:rPr lang="en-US" sz="1600" b="1" dirty="0"/>
              <a:t>=10; </a:t>
            </a:r>
            <a:r>
              <a:rPr lang="en-US" sz="1600" b="1" dirty="0" err="1"/>
              <a:t>sigmas</a:t>
            </a:r>
            <a:r>
              <a:rPr lang="en-US" sz="1600" b="1" dirty="0"/>
              <a:t>={0.03, 0.03, .08}, </a:t>
            </a:r>
            <a:r>
              <a:rPr lang="en-US" sz="1600" b="1" dirty="0" err="1"/>
              <a:t>AcceptRate</a:t>
            </a:r>
            <a:r>
              <a:rPr lang="en-US" sz="1600" b="1" dirty="0"/>
              <a:t>=0.3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0F7238-D69E-D045-84E2-ECCD73C69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84" y="1602852"/>
            <a:ext cx="2047416" cy="1331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17C9AB-EFA4-A94E-AAFF-5B0D7E28B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796" y="1602797"/>
            <a:ext cx="2047416" cy="1345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98B049-7CDD-7244-9EB5-640A80B07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826" y="1575337"/>
            <a:ext cx="2130436" cy="1392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22D5AC-D891-AC48-96A9-A70254652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76" y="3176031"/>
            <a:ext cx="1870199" cy="13109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25370C-39D3-A141-B1D4-AB94AC9A2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1003" y="3072152"/>
            <a:ext cx="1944210" cy="1345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633B9-2639-B247-9C30-ED672A4CB9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6052" y="3072152"/>
            <a:ext cx="2033521" cy="14237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2E0B3B-186E-B14E-8DCB-427DA37D1D03}"/>
              </a:ext>
            </a:extLst>
          </p:cNvPr>
          <p:cNvSpPr txBox="1"/>
          <p:nvPr/>
        </p:nvSpPr>
        <p:spPr>
          <a:xfrm>
            <a:off x="-45664" y="1327420"/>
            <a:ext cx="6277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A) Trace plots are not stationary (wandering trace without a clear mean)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113B0F-C59A-E745-9D3B-EFDF371D3472}"/>
              </a:ext>
            </a:extLst>
          </p:cNvPr>
          <p:cNvSpPr txBox="1"/>
          <p:nvPr/>
        </p:nvSpPr>
        <p:spPr>
          <a:xfrm>
            <a:off x="-45664" y="2943545"/>
            <a:ext cx="2145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B) Posteriors are noisy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A31B24-1B24-514C-A5EB-E81A666E1D72}"/>
              </a:ext>
            </a:extLst>
          </p:cNvPr>
          <p:cNvSpPr txBox="1"/>
          <p:nvPr/>
        </p:nvSpPr>
        <p:spPr>
          <a:xfrm>
            <a:off x="0" y="5932901"/>
            <a:ext cx="7258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C) r-hats={1.0,1.0,1.26} =&gt; c too high; </a:t>
            </a:r>
            <a:r>
              <a:rPr lang="en-US" sz="1600" b="1" dirty="0" err="1"/>
              <a:t>Neffs</a:t>
            </a:r>
            <a:r>
              <a:rPr lang="en-US" sz="1600" b="1" dirty="0"/>
              <a:t>={87,190,3} =&gt; all way too low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CAAB31-40B7-AC41-8158-48CA343270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492" y="4763352"/>
            <a:ext cx="1870199" cy="11956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B2C720D-9D27-A447-92D5-AAA049D7C508}"/>
              </a:ext>
            </a:extLst>
          </p:cNvPr>
          <p:cNvSpPr txBox="1"/>
          <p:nvPr/>
        </p:nvSpPr>
        <p:spPr>
          <a:xfrm>
            <a:off x="-38920" y="4463493"/>
            <a:ext cx="3379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C) Autocorrelation never goes to zero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6BBD2-148F-1F4C-B2F0-6E465C7B83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1711" y="4716105"/>
            <a:ext cx="1944210" cy="12673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DA04C9-5D95-534A-A4D8-40C84EF366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03727" y="4626721"/>
            <a:ext cx="2033521" cy="1356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7B3D12-C831-9D4D-A077-9AEE4B801CF1}"/>
              </a:ext>
            </a:extLst>
          </p:cNvPr>
          <p:cNvSpPr txBox="1"/>
          <p:nvPr/>
        </p:nvSpPr>
        <p:spPr>
          <a:xfrm>
            <a:off x="6484913" y="35322"/>
            <a:ext cx="25506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Fixing:</a:t>
            </a:r>
          </a:p>
          <a:p>
            <a:r>
              <a:rPr lang="en-US" sz="1400" dirty="0">
                <a:solidFill>
                  <a:srgbClr val="FF0000"/>
                </a:solidFill>
              </a:rPr>
              <a:t>Seed: 20201019</a:t>
            </a:r>
          </a:p>
          <a:p>
            <a:r>
              <a:rPr lang="en-US" sz="1400" dirty="0">
                <a:solidFill>
                  <a:srgbClr val="FF0000"/>
                </a:solidFill>
              </a:rPr>
              <a:t>Start config: {0.25, 0.50, 1.20}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BFD741-99C4-CE46-953D-911F166E386C}"/>
              </a:ext>
            </a:extLst>
          </p:cNvPr>
          <p:cNvSpPr txBox="1"/>
          <p:nvPr/>
        </p:nvSpPr>
        <p:spPr>
          <a:xfrm>
            <a:off x="595400" y="344790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DFBF"/>
                </a:solidFill>
              </a:rPr>
              <a:t>posterior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AFD38B-5D70-954C-A58E-947446ED350E}"/>
              </a:ext>
            </a:extLst>
          </p:cNvPr>
          <p:cNvSpPr txBox="1"/>
          <p:nvPr/>
        </p:nvSpPr>
        <p:spPr>
          <a:xfrm>
            <a:off x="1294427" y="397028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BFFF"/>
                </a:solidFill>
              </a:rPr>
              <a:t>prior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4366E0-34BC-BB4B-8D4F-AF8E418CAF29}"/>
              </a:ext>
            </a:extLst>
          </p:cNvPr>
          <p:cNvSpPr txBox="1"/>
          <p:nvPr/>
        </p:nvSpPr>
        <p:spPr>
          <a:xfrm>
            <a:off x="3425793" y="335879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DFBF"/>
                </a:solidFill>
              </a:rPr>
              <a:t>posterior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89DDE6-D35C-014C-B006-31747468A102}"/>
              </a:ext>
            </a:extLst>
          </p:cNvPr>
          <p:cNvSpPr txBox="1"/>
          <p:nvPr/>
        </p:nvSpPr>
        <p:spPr>
          <a:xfrm>
            <a:off x="3966967" y="394712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BFFF"/>
                </a:solidFill>
              </a:rPr>
              <a:t>prior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77C29E-5D87-3840-94A9-CE96516A7968}"/>
              </a:ext>
            </a:extLst>
          </p:cNvPr>
          <p:cNvSpPr txBox="1"/>
          <p:nvPr/>
        </p:nvSpPr>
        <p:spPr>
          <a:xfrm>
            <a:off x="6442744" y="3157022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DFBF"/>
                </a:solidFill>
              </a:rPr>
              <a:t>posterior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7AEE05-2FE6-E94C-AF55-974900604A78}"/>
              </a:ext>
            </a:extLst>
          </p:cNvPr>
          <p:cNvSpPr txBox="1"/>
          <p:nvPr/>
        </p:nvSpPr>
        <p:spPr>
          <a:xfrm>
            <a:off x="5854831" y="35917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BFFF"/>
                </a:solidFill>
              </a:rPr>
              <a:t>prior</a:t>
            </a:r>
          </a:p>
        </p:txBody>
      </p:sp>
    </p:spTree>
    <p:extLst>
      <p:ext uri="{BB962C8B-B14F-4D97-AF65-F5344CB8AC3E}">
        <p14:creationId xmlns:p14="http://schemas.microsoft.com/office/powerpoint/2010/main" val="25238852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5840"/>
          </a:xfrm>
        </p:spPr>
        <p:txBody>
          <a:bodyPr/>
          <a:lstStyle/>
          <a:p>
            <a:r>
              <a:rPr lang="en-US" sz="2800" dirty="0"/>
              <a:t>[Step 4] MCMC convergence study:</a:t>
            </a:r>
            <a:br>
              <a:rPr lang="en-US" sz="2800" dirty="0"/>
            </a:br>
            <a:r>
              <a:rPr lang="en-US" sz="2800" dirty="0"/>
              <a:t>Run #2 – a slightly </a:t>
            </a:r>
            <a:r>
              <a:rPr lang="en-US" sz="2800" dirty="0" err="1"/>
              <a:t>underconverged</a:t>
            </a:r>
            <a:r>
              <a:rPr lang="en-US" sz="2800" dirty="0"/>
              <a:t> run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781E49-8153-F04C-A034-AE03E75E12F0}"/>
              </a:ext>
            </a:extLst>
          </p:cNvPr>
          <p:cNvSpPr txBox="1"/>
          <p:nvPr/>
        </p:nvSpPr>
        <p:spPr>
          <a:xfrm>
            <a:off x="781347" y="893495"/>
            <a:ext cx="75813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N</a:t>
            </a:r>
            <a:r>
              <a:rPr lang="en-US" sz="1600" b="1" baseline="-25000" dirty="0"/>
              <a:t>MC</a:t>
            </a:r>
            <a:r>
              <a:rPr lang="en-US" sz="1600" b="1" dirty="0"/>
              <a:t>=10000, </a:t>
            </a:r>
            <a:r>
              <a:rPr lang="en-US" sz="1600" b="1" dirty="0" err="1"/>
              <a:t>N</a:t>
            </a:r>
            <a:r>
              <a:rPr lang="en-US" sz="1600" b="1" baseline="-25000" dirty="0" err="1"/>
              <a:t>burn</a:t>
            </a:r>
            <a:r>
              <a:rPr lang="en-US" sz="1600" b="1" dirty="0"/>
              <a:t>=10000, </a:t>
            </a:r>
            <a:r>
              <a:rPr lang="en-US" sz="1600" b="1" dirty="0" err="1"/>
              <a:t>N</a:t>
            </a:r>
            <a:r>
              <a:rPr lang="en-US" sz="1600" b="1" baseline="-25000" dirty="0" err="1"/>
              <a:t>every</a:t>
            </a:r>
            <a:r>
              <a:rPr lang="en-US" sz="1600" b="1" dirty="0"/>
              <a:t>=10; </a:t>
            </a:r>
            <a:r>
              <a:rPr lang="en-US" sz="1600" b="1" dirty="0" err="1"/>
              <a:t>sigmas</a:t>
            </a:r>
            <a:r>
              <a:rPr lang="en-US" sz="1600" b="1" dirty="0"/>
              <a:t>={0.03, 0.03, .08}, </a:t>
            </a:r>
            <a:r>
              <a:rPr lang="en-US" sz="1600" b="1" dirty="0" err="1"/>
              <a:t>AcceptRate</a:t>
            </a:r>
            <a:r>
              <a:rPr lang="en-US" sz="1600" b="1" dirty="0"/>
              <a:t>=0.3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2E0B3B-186E-B14E-8DCB-427DA37D1D03}"/>
              </a:ext>
            </a:extLst>
          </p:cNvPr>
          <p:cNvSpPr txBox="1"/>
          <p:nvPr/>
        </p:nvSpPr>
        <p:spPr>
          <a:xfrm>
            <a:off x="-45664" y="1327420"/>
            <a:ext cx="9018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A) “a” and “b” traces shows a stationary state; trace c is still not stationary (c is the difficult parameter)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113B0F-C59A-E745-9D3B-EFDF371D3472}"/>
              </a:ext>
            </a:extLst>
          </p:cNvPr>
          <p:cNvSpPr txBox="1"/>
          <p:nvPr/>
        </p:nvSpPr>
        <p:spPr>
          <a:xfrm>
            <a:off x="-45664" y="2943545"/>
            <a:ext cx="4825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B) Posterior for a and b look converged; c is still noisy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A31B24-1B24-514C-A5EB-E81A666E1D72}"/>
              </a:ext>
            </a:extLst>
          </p:cNvPr>
          <p:cNvSpPr txBox="1"/>
          <p:nvPr/>
        </p:nvSpPr>
        <p:spPr>
          <a:xfrm>
            <a:off x="0" y="5932901"/>
            <a:ext cx="7245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D) r-hats={1.0,1.0,1.0} =&gt; good; </a:t>
            </a:r>
            <a:r>
              <a:rPr lang="en-US" sz="1600" b="1" dirty="0" err="1"/>
              <a:t>Neffs</a:t>
            </a:r>
            <a:r>
              <a:rPr lang="en-US" sz="1600" b="1" dirty="0"/>
              <a:t>={3025, 2851,283} =&gt; c still very low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2C720D-9D27-A447-92D5-AAA049D7C508}"/>
              </a:ext>
            </a:extLst>
          </p:cNvPr>
          <p:cNvSpPr txBox="1"/>
          <p:nvPr/>
        </p:nvSpPr>
        <p:spPr>
          <a:xfrm>
            <a:off x="-38920" y="4463493"/>
            <a:ext cx="7694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C) Autocorrelation now reduces to zero, but lag is much larger than </a:t>
            </a:r>
            <a:r>
              <a:rPr lang="en-US" sz="1400" b="1" dirty="0" err="1"/>
              <a:t>N</a:t>
            </a:r>
            <a:r>
              <a:rPr lang="en-US" sz="1400" b="1" baseline="-25000" dirty="0" err="1"/>
              <a:t>every</a:t>
            </a:r>
            <a:r>
              <a:rPr lang="en-US" sz="1400" b="1" dirty="0"/>
              <a:t> we are using.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7EE3F-8DBF-E74B-8E22-99A7F4546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26" y="1635197"/>
            <a:ext cx="1978896" cy="12769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DF9F64-D8FD-3E4E-A5AF-82479A522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050" y="1628285"/>
            <a:ext cx="1978896" cy="13152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EE86E6-4A72-B747-8C24-DD1F97929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889" y="1652701"/>
            <a:ext cx="2004349" cy="13152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1F67F8-823B-7347-A0A1-1BC20CFBE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638" y="3199413"/>
            <a:ext cx="1846771" cy="13152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412114-F0D5-AF44-A76A-06B4D0A673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1852" y="3204101"/>
            <a:ext cx="1774190" cy="12701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C15EC6-CD74-7E4C-A09E-C528392E4A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9889" y="3169307"/>
            <a:ext cx="1904087" cy="13649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875B17F-4B4B-894D-9C95-64BB6AAE19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168" y="4724049"/>
            <a:ext cx="1850015" cy="12100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FE7B9A-3EB9-A544-A221-3E545368ED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6954" y="4724049"/>
            <a:ext cx="1889088" cy="12593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276CCA-83DD-9C41-9803-9067E78EE1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0315" y="4743620"/>
            <a:ext cx="1806664" cy="121458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E8C515-843F-F64F-A7E4-6A1CC0903987}"/>
              </a:ext>
            </a:extLst>
          </p:cNvPr>
          <p:cNvSpPr txBox="1"/>
          <p:nvPr/>
        </p:nvSpPr>
        <p:spPr>
          <a:xfrm>
            <a:off x="828600" y="346069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DFBF"/>
                </a:solidFill>
              </a:rPr>
              <a:t>posterior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660042-79E5-BA4A-BB48-167E944A3286}"/>
              </a:ext>
            </a:extLst>
          </p:cNvPr>
          <p:cNvSpPr txBox="1"/>
          <p:nvPr/>
        </p:nvSpPr>
        <p:spPr>
          <a:xfrm>
            <a:off x="1588852" y="401736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BFFF"/>
                </a:solidFill>
              </a:rPr>
              <a:t>prior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D8493D-771B-5F43-AC8A-B3D3945FC537}"/>
              </a:ext>
            </a:extLst>
          </p:cNvPr>
          <p:cNvSpPr txBox="1"/>
          <p:nvPr/>
        </p:nvSpPr>
        <p:spPr>
          <a:xfrm>
            <a:off x="3697348" y="3345932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DFBF"/>
                </a:solidFill>
              </a:rPr>
              <a:t>posterior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5D39F8-9B68-5F48-8493-C8262BC9FD38}"/>
              </a:ext>
            </a:extLst>
          </p:cNvPr>
          <p:cNvSpPr txBox="1"/>
          <p:nvPr/>
        </p:nvSpPr>
        <p:spPr>
          <a:xfrm>
            <a:off x="4133365" y="39585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BFFF"/>
                </a:solidFill>
              </a:rPr>
              <a:t>prior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856D9E-EF16-D448-AB05-E05F264FA88F}"/>
              </a:ext>
            </a:extLst>
          </p:cNvPr>
          <p:cNvSpPr txBox="1"/>
          <p:nvPr/>
        </p:nvSpPr>
        <p:spPr>
          <a:xfrm>
            <a:off x="6320020" y="3320245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DFBF"/>
                </a:solidFill>
              </a:rPr>
              <a:t>posterior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48BE78-1F2E-CD41-ADF0-13AABD1CE994}"/>
              </a:ext>
            </a:extLst>
          </p:cNvPr>
          <p:cNvSpPr txBox="1"/>
          <p:nvPr/>
        </p:nvSpPr>
        <p:spPr>
          <a:xfrm>
            <a:off x="6010315" y="370625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BFFF"/>
                </a:solidFill>
              </a:rPr>
              <a:t>prior</a:t>
            </a:r>
          </a:p>
        </p:txBody>
      </p:sp>
    </p:spTree>
    <p:extLst>
      <p:ext uri="{BB962C8B-B14F-4D97-AF65-F5344CB8AC3E}">
        <p14:creationId xmlns:p14="http://schemas.microsoft.com/office/powerpoint/2010/main" val="2260033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6AD935-EE86-E142-A023-278F9C4B10BD}"/>
              </a:ext>
            </a:extLst>
          </p:cNvPr>
          <p:cNvSpPr/>
          <p:nvPr/>
        </p:nvSpPr>
        <p:spPr bwMode="auto">
          <a:xfrm>
            <a:off x="1497027" y="2402180"/>
            <a:ext cx="5097982" cy="3657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16134" y="220136"/>
            <a:ext cx="8553796" cy="1005840"/>
          </a:xfrm>
        </p:spPr>
        <p:txBody>
          <a:bodyPr/>
          <a:lstStyle/>
          <a:p>
            <a:r>
              <a:rPr lang="en-US" sz="2800" dirty="0"/>
              <a:t>Introduction: Joint Probability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3E9B66-DCEB-EF48-876F-743214D66F77}"/>
              </a:ext>
            </a:extLst>
          </p:cNvPr>
          <p:cNvSpPr txBox="1"/>
          <p:nvPr/>
        </p:nvSpPr>
        <p:spPr>
          <a:xfrm>
            <a:off x="53355" y="1345364"/>
            <a:ext cx="89562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Uncertainty quantification of a model is generally concerned with conditional </a:t>
            </a:r>
          </a:p>
          <a:p>
            <a:r>
              <a:rPr lang="en-US" dirty="0"/>
              <a:t>probabilities, i.e. not independent events, because an </a:t>
            </a:r>
            <a:r>
              <a:rPr lang="en-US" dirty="0">
                <a:solidFill>
                  <a:srgbClr val="0B00FF"/>
                </a:solidFill>
              </a:rPr>
              <a:t>experiment (E) </a:t>
            </a:r>
            <a:r>
              <a:rPr lang="en-US" dirty="0"/>
              <a:t>and a </a:t>
            </a:r>
            <a:r>
              <a:rPr lang="en-US" dirty="0">
                <a:solidFill>
                  <a:srgbClr val="FF0000"/>
                </a:solidFill>
              </a:rPr>
              <a:t>model (M)</a:t>
            </a:r>
            <a:endParaRPr lang="en-US" dirty="0">
              <a:solidFill>
                <a:srgbClr val="0B00FF"/>
              </a:solidFill>
            </a:endParaRPr>
          </a:p>
          <a:p>
            <a:r>
              <a:rPr lang="en-US" dirty="0"/>
              <a:t>have a joint probability distribution (“the probability of E and M”):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6EDD15-C1F4-AA48-88BB-0A6E24CF80C1}"/>
              </a:ext>
            </a:extLst>
          </p:cNvPr>
          <p:cNvSpPr/>
          <p:nvPr/>
        </p:nvSpPr>
        <p:spPr bwMode="auto">
          <a:xfrm>
            <a:off x="1885445" y="2977869"/>
            <a:ext cx="2678464" cy="2678464"/>
          </a:xfrm>
          <a:prstGeom prst="ellipse">
            <a:avLst/>
          </a:prstGeom>
          <a:solidFill>
            <a:srgbClr val="0B00FF">
              <a:alpha val="50000"/>
            </a:srgbClr>
          </a:solidFill>
          <a:ln>
            <a:solidFill>
              <a:schemeClr val="accent1">
                <a:lumMod val="75000"/>
                <a:alpha val="5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55A502D-DBEB-124D-8EC8-1B46723025F8}"/>
              </a:ext>
            </a:extLst>
          </p:cNvPr>
          <p:cNvSpPr/>
          <p:nvPr/>
        </p:nvSpPr>
        <p:spPr bwMode="auto">
          <a:xfrm>
            <a:off x="3437766" y="2977869"/>
            <a:ext cx="2678464" cy="2678464"/>
          </a:xfrm>
          <a:prstGeom prst="ellipse">
            <a:avLst/>
          </a:prstGeom>
          <a:solidFill>
            <a:srgbClr val="FF0000">
              <a:alpha val="49000"/>
            </a:srgbClr>
          </a:solidFill>
          <a:ln>
            <a:solidFill>
              <a:schemeClr val="accent1">
                <a:lumMod val="75000"/>
                <a:alpha val="5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12E08B-D1FB-5B4E-A445-32B72C125142}"/>
              </a:ext>
            </a:extLst>
          </p:cNvPr>
          <p:cNvSpPr txBox="1"/>
          <p:nvPr/>
        </p:nvSpPr>
        <p:spPr>
          <a:xfrm>
            <a:off x="1588711" y="24821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Universe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F6E7B0-473A-BE43-BDD0-B47663E16308}"/>
              </a:ext>
            </a:extLst>
          </p:cNvPr>
          <p:cNvSpPr txBox="1"/>
          <p:nvPr/>
        </p:nvSpPr>
        <p:spPr>
          <a:xfrm>
            <a:off x="1880277" y="404631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Experiment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555965-E4D7-334E-8D1C-DE08A50D4D62}"/>
              </a:ext>
            </a:extLst>
          </p:cNvPr>
          <p:cNvSpPr txBox="1"/>
          <p:nvPr/>
        </p:nvSpPr>
        <p:spPr>
          <a:xfrm>
            <a:off x="4685392" y="399393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Model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(parameters)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D70D3A4-2A3B-FD47-AA52-7A1AA4C599BE}"/>
                  </a:ext>
                </a:extLst>
              </p:cNvPr>
              <p:cNvSpPr/>
              <p:nvPr/>
            </p:nvSpPr>
            <p:spPr>
              <a:xfrm>
                <a:off x="3405841" y="4042268"/>
                <a:ext cx="12044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D70D3A4-2A3B-FD47-AA52-7A1AA4C59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841" y="4042268"/>
                <a:ext cx="120449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31132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5840"/>
          </a:xfrm>
        </p:spPr>
        <p:txBody>
          <a:bodyPr/>
          <a:lstStyle/>
          <a:p>
            <a:r>
              <a:rPr lang="en-US" sz="2800" dirty="0"/>
              <a:t>[Step 4] MCMC convergence study:</a:t>
            </a:r>
            <a:br>
              <a:rPr lang="en-US" sz="2800" dirty="0"/>
            </a:br>
            <a:r>
              <a:rPr lang="en-US" sz="2800" dirty="0"/>
              <a:t>Run #3 – a slightly </a:t>
            </a:r>
            <a:r>
              <a:rPr lang="en-US" sz="2800" dirty="0" err="1"/>
              <a:t>underconverged</a:t>
            </a:r>
            <a:r>
              <a:rPr lang="en-US" sz="2800" dirty="0"/>
              <a:t> run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781E49-8153-F04C-A034-AE03E75E12F0}"/>
              </a:ext>
            </a:extLst>
          </p:cNvPr>
          <p:cNvSpPr txBox="1"/>
          <p:nvPr/>
        </p:nvSpPr>
        <p:spPr>
          <a:xfrm>
            <a:off x="781347" y="893495"/>
            <a:ext cx="75813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N</a:t>
            </a:r>
            <a:r>
              <a:rPr lang="en-US" sz="1600" b="1" baseline="-25000" dirty="0"/>
              <a:t>MC</a:t>
            </a:r>
            <a:r>
              <a:rPr lang="en-US" sz="1600" b="1" dirty="0"/>
              <a:t>=10000, </a:t>
            </a:r>
            <a:r>
              <a:rPr lang="en-US" sz="1600" b="1" dirty="0" err="1"/>
              <a:t>N</a:t>
            </a:r>
            <a:r>
              <a:rPr lang="en-US" sz="1600" b="1" baseline="-25000" dirty="0" err="1"/>
              <a:t>burn</a:t>
            </a:r>
            <a:r>
              <a:rPr lang="en-US" sz="1600" b="1" dirty="0"/>
              <a:t>=10000, </a:t>
            </a:r>
            <a:r>
              <a:rPr lang="en-US" sz="1600" b="1" dirty="0" err="1"/>
              <a:t>N</a:t>
            </a:r>
            <a:r>
              <a:rPr lang="en-US" sz="1600" b="1" baseline="-25000" dirty="0" err="1"/>
              <a:t>every</a:t>
            </a:r>
            <a:r>
              <a:rPr lang="en-US" sz="1600" b="1" dirty="0"/>
              <a:t>=30; </a:t>
            </a:r>
            <a:r>
              <a:rPr lang="en-US" sz="1600" b="1" dirty="0" err="1"/>
              <a:t>sigmas</a:t>
            </a:r>
            <a:r>
              <a:rPr lang="en-US" sz="1600" b="1" dirty="0"/>
              <a:t>={0.03, 0.03, .08}, </a:t>
            </a:r>
            <a:r>
              <a:rPr lang="en-US" sz="1600" b="1" dirty="0" err="1"/>
              <a:t>AcceptRate</a:t>
            </a:r>
            <a:r>
              <a:rPr lang="en-US" sz="1600" b="1" dirty="0"/>
              <a:t>=0.3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2E0B3B-186E-B14E-8DCB-427DA37D1D03}"/>
              </a:ext>
            </a:extLst>
          </p:cNvPr>
          <p:cNvSpPr txBox="1"/>
          <p:nvPr/>
        </p:nvSpPr>
        <p:spPr>
          <a:xfrm>
            <a:off x="-45664" y="1327420"/>
            <a:ext cx="5469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A) The c trace looks better, but still not a clear stationary state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113B0F-C59A-E745-9D3B-EFDF371D3472}"/>
              </a:ext>
            </a:extLst>
          </p:cNvPr>
          <p:cNvSpPr txBox="1"/>
          <p:nvPr/>
        </p:nvSpPr>
        <p:spPr>
          <a:xfrm>
            <a:off x="-45664" y="2943545"/>
            <a:ext cx="3236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B) Posterior for c is still a bit noisy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A31B24-1B24-514C-A5EB-E81A666E1D72}"/>
              </a:ext>
            </a:extLst>
          </p:cNvPr>
          <p:cNvSpPr txBox="1"/>
          <p:nvPr/>
        </p:nvSpPr>
        <p:spPr>
          <a:xfrm>
            <a:off x="0" y="5932901"/>
            <a:ext cx="8018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D) r-hats={1.0,1.0,1.0} =&gt; good; </a:t>
            </a:r>
            <a:r>
              <a:rPr lang="en-US" sz="1600" b="1" dirty="0" err="1"/>
              <a:t>Neffs</a:t>
            </a:r>
            <a:r>
              <a:rPr lang="en-US" sz="1600" b="1" dirty="0"/>
              <a:t>={5088, 5568, 1000} =&gt; c Neff is on the edge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2C720D-9D27-A447-92D5-AAA049D7C508}"/>
              </a:ext>
            </a:extLst>
          </p:cNvPr>
          <p:cNvSpPr txBox="1"/>
          <p:nvPr/>
        </p:nvSpPr>
        <p:spPr>
          <a:xfrm>
            <a:off x="-38920" y="4463493"/>
            <a:ext cx="6995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C) Autocorrelation looks good. In each case, it goes to zero at lag values &gt; </a:t>
            </a:r>
            <a:r>
              <a:rPr lang="en-US" sz="1400" b="1" dirty="0" err="1"/>
              <a:t>N</a:t>
            </a:r>
            <a:r>
              <a:rPr lang="en-US" sz="1400" b="1" baseline="-25000" dirty="0" err="1"/>
              <a:t>every</a:t>
            </a:r>
            <a:r>
              <a:rPr lang="en-US" sz="1400" b="1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A5930D-F4CA-1D46-BCAD-E3D25EF62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821" y="4745071"/>
            <a:ext cx="1854657" cy="11797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C44053-3BE2-C444-B6A3-A0977C2DF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68" y="4717898"/>
            <a:ext cx="1911229" cy="1265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D6D5E0-38D6-3B42-8872-FF1A205D8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367" y="4761533"/>
            <a:ext cx="1719739" cy="1163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3A5DC7-82EF-FD4A-82AD-E32ED28CDD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296" y="3251322"/>
            <a:ext cx="1660480" cy="1181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3EB161-7A1F-FF45-A10F-450B13A7A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6909" y="3243048"/>
            <a:ext cx="1660480" cy="1182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E14141-7070-7246-BD40-8E92D62F41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5414" y="3241488"/>
            <a:ext cx="1660480" cy="1183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B2B84D-20E7-4543-BB92-1CB9E6EDA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68" y="1673467"/>
            <a:ext cx="1823250" cy="1197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641644-4D53-124F-9C76-BAB98F1EF5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5953" y="1688344"/>
            <a:ext cx="1851436" cy="12064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731FF1-3CA4-5F48-986F-42E0C33F3B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4062" y="1652174"/>
            <a:ext cx="2018847" cy="13127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A80DB9-6A38-5D49-A18C-34C5A107EEDB}"/>
              </a:ext>
            </a:extLst>
          </p:cNvPr>
          <p:cNvSpPr txBox="1"/>
          <p:nvPr/>
        </p:nvSpPr>
        <p:spPr>
          <a:xfrm>
            <a:off x="997362" y="3488075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DFBF"/>
                </a:solidFill>
              </a:rPr>
              <a:t>posterior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26D600-1EED-A447-9466-47B612470D60}"/>
              </a:ext>
            </a:extLst>
          </p:cNvPr>
          <p:cNvSpPr txBox="1"/>
          <p:nvPr/>
        </p:nvSpPr>
        <p:spPr>
          <a:xfrm>
            <a:off x="1670470" y="39738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BFFF"/>
                </a:solidFill>
              </a:rPr>
              <a:t>prior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34AFD8-BF46-CC4E-9913-521E1AB43F1D}"/>
              </a:ext>
            </a:extLst>
          </p:cNvPr>
          <p:cNvSpPr txBox="1"/>
          <p:nvPr/>
        </p:nvSpPr>
        <p:spPr>
          <a:xfrm>
            <a:off x="3578729" y="3345899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DFBF"/>
                </a:solidFill>
              </a:rPr>
              <a:t>posterior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B055C7-F47A-7548-AAB6-C3ADCA9C1423}"/>
              </a:ext>
            </a:extLst>
          </p:cNvPr>
          <p:cNvSpPr txBox="1"/>
          <p:nvPr/>
        </p:nvSpPr>
        <p:spPr>
          <a:xfrm>
            <a:off x="4065102" y="395337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BFFF"/>
                </a:solidFill>
              </a:rPr>
              <a:t>prior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EABF56-0FC0-B840-9ECB-1A119AFE2BBF}"/>
              </a:ext>
            </a:extLst>
          </p:cNvPr>
          <p:cNvSpPr txBox="1"/>
          <p:nvPr/>
        </p:nvSpPr>
        <p:spPr>
          <a:xfrm>
            <a:off x="5874301" y="3323055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DFBF"/>
                </a:solidFill>
              </a:rPr>
              <a:t>posterior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B6BDD1-B192-E34C-8972-162F2C5956DE}"/>
              </a:ext>
            </a:extLst>
          </p:cNvPr>
          <p:cNvSpPr txBox="1"/>
          <p:nvPr/>
        </p:nvSpPr>
        <p:spPr>
          <a:xfrm>
            <a:off x="5657154" y="373065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BFFF"/>
                </a:solidFill>
              </a:rPr>
              <a:t>prior</a:t>
            </a:r>
          </a:p>
        </p:txBody>
      </p:sp>
    </p:spTree>
    <p:extLst>
      <p:ext uri="{BB962C8B-B14F-4D97-AF65-F5344CB8AC3E}">
        <p14:creationId xmlns:p14="http://schemas.microsoft.com/office/powerpoint/2010/main" val="3892359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5840"/>
          </a:xfrm>
        </p:spPr>
        <p:txBody>
          <a:bodyPr/>
          <a:lstStyle/>
          <a:p>
            <a:r>
              <a:rPr lang="en-US" sz="2800" dirty="0"/>
              <a:t>[Step 4] MCMC convergence study:</a:t>
            </a:r>
            <a:br>
              <a:rPr lang="en-US" sz="2800" dirty="0"/>
            </a:br>
            <a:r>
              <a:rPr lang="en-US" sz="2800" dirty="0"/>
              <a:t>Run #4 – converged run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781E49-8153-F04C-A034-AE03E75E12F0}"/>
              </a:ext>
            </a:extLst>
          </p:cNvPr>
          <p:cNvSpPr txBox="1"/>
          <p:nvPr/>
        </p:nvSpPr>
        <p:spPr>
          <a:xfrm>
            <a:off x="781347" y="893495"/>
            <a:ext cx="75813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N</a:t>
            </a:r>
            <a:r>
              <a:rPr lang="en-US" sz="1600" b="1" baseline="-25000" dirty="0"/>
              <a:t>MC</a:t>
            </a:r>
            <a:r>
              <a:rPr lang="en-US" sz="1600" b="1" dirty="0"/>
              <a:t>=50000, </a:t>
            </a:r>
            <a:r>
              <a:rPr lang="en-US" sz="1600" b="1" dirty="0" err="1"/>
              <a:t>N</a:t>
            </a:r>
            <a:r>
              <a:rPr lang="en-US" sz="1600" b="1" baseline="-25000" dirty="0" err="1"/>
              <a:t>burn</a:t>
            </a:r>
            <a:r>
              <a:rPr lang="en-US" sz="1600" b="1" dirty="0"/>
              <a:t>=10000, </a:t>
            </a:r>
            <a:r>
              <a:rPr lang="en-US" sz="1600" b="1" dirty="0" err="1"/>
              <a:t>N</a:t>
            </a:r>
            <a:r>
              <a:rPr lang="en-US" sz="1600" b="1" baseline="-25000" dirty="0" err="1"/>
              <a:t>every</a:t>
            </a:r>
            <a:r>
              <a:rPr lang="en-US" sz="1600" b="1" dirty="0"/>
              <a:t>=30; </a:t>
            </a:r>
            <a:r>
              <a:rPr lang="en-US" sz="1600" b="1" dirty="0" err="1"/>
              <a:t>sigmas</a:t>
            </a:r>
            <a:r>
              <a:rPr lang="en-US" sz="1600" b="1" dirty="0"/>
              <a:t>={0.03, 0.03, .08}, </a:t>
            </a:r>
            <a:r>
              <a:rPr lang="en-US" sz="1600" b="1" dirty="0" err="1"/>
              <a:t>AcceptRate</a:t>
            </a:r>
            <a:r>
              <a:rPr lang="en-US" sz="1600" b="1" dirty="0"/>
              <a:t>=0.3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2E0B3B-186E-B14E-8DCB-427DA37D1D03}"/>
              </a:ext>
            </a:extLst>
          </p:cNvPr>
          <p:cNvSpPr txBox="1"/>
          <p:nvPr/>
        </p:nvSpPr>
        <p:spPr>
          <a:xfrm>
            <a:off x="-45664" y="1327420"/>
            <a:ext cx="2869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A) Traces are now all stationary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113B0F-C59A-E745-9D3B-EFDF371D3472}"/>
              </a:ext>
            </a:extLst>
          </p:cNvPr>
          <p:cNvSpPr txBox="1"/>
          <p:nvPr/>
        </p:nvSpPr>
        <p:spPr>
          <a:xfrm>
            <a:off x="-45664" y="2943545"/>
            <a:ext cx="4230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B) Posteriors looks smooth and well converged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A31B24-1B24-514C-A5EB-E81A666E1D72}"/>
              </a:ext>
            </a:extLst>
          </p:cNvPr>
          <p:cNvSpPr txBox="1"/>
          <p:nvPr/>
        </p:nvSpPr>
        <p:spPr>
          <a:xfrm>
            <a:off x="0" y="5932901"/>
            <a:ext cx="6737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D) r-hats={1.0,1.0,1.0} =&gt; good; </a:t>
            </a:r>
            <a:r>
              <a:rPr lang="en-US" sz="1600" b="1" dirty="0" err="1"/>
              <a:t>Neffs</a:t>
            </a:r>
            <a:r>
              <a:rPr lang="en-US" sz="1600" b="1" dirty="0"/>
              <a:t>={26000, 29000, 4200} =&gt; good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2C720D-9D27-A447-92D5-AAA049D7C508}"/>
              </a:ext>
            </a:extLst>
          </p:cNvPr>
          <p:cNvSpPr txBox="1"/>
          <p:nvPr/>
        </p:nvSpPr>
        <p:spPr>
          <a:xfrm>
            <a:off x="-38920" y="4463493"/>
            <a:ext cx="456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C) Autocorrelation all reduce to zero with N</a:t>
            </a:r>
            <a:r>
              <a:rPr lang="en-US" sz="1400" b="1" baseline="-25000" dirty="0"/>
              <a:t>eff</a:t>
            </a:r>
            <a:r>
              <a:rPr lang="en-US" sz="1400" b="1" dirty="0"/>
              <a:t> &gt; lag0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5F7C2E-0780-4247-9D2C-F463B4946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20" y="1597054"/>
            <a:ext cx="2160663" cy="1378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C66E34-6FD9-C640-9260-659FD4A51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509" y="1597054"/>
            <a:ext cx="2496953" cy="13784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EB8F91-A37A-2245-888F-BAFA0D652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330" y="1628730"/>
            <a:ext cx="2496954" cy="136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65D5E5-1754-5C48-8D57-94DB6F32C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747" y="4765718"/>
            <a:ext cx="2177388" cy="11987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35F02-0F22-A24D-AD09-B662C4DB30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916" y="4765718"/>
            <a:ext cx="2189610" cy="12338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774997-4578-AF49-B336-99949B284B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8371" y="4765718"/>
            <a:ext cx="2298138" cy="12685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9A9A8C-6624-B642-973D-F41F788224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7860" y="3187306"/>
            <a:ext cx="2298138" cy="12906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19E709-7E60-EC4B-B397-0E3DB635CB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6912" y="3198973"/>
            <a:ext cx="2339418" cy="13168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56685D-5FF6-BF46-A15B-B75A3B917A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561" y="3221588"/>
            <a:ext cx="2313178" cy="1303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A8FF4DE-B025-2449-B68B-5F8E20BA14A5}"/>
              </a:ext>
            </a:extLst>
          </p:cNvPr>
          <p:cNvSpPr txBox="1"/>
          <p:nvPr/>
        </p:nvSpPr>
        <p:spPr>
          <a:xfrm>
            <a:off x="864013" y="332769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DFBF"/>
                </a:solidFill>
              </a:rPr>
              <a:t>posterior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47DA13-987E-7B44-A577-7F9737081040}"/>
              </a:ext>
            </a:extLst>
          </p:cNvPr>
          <p:cNvSpPr txBox="1"/>
          <p:nvPr/>
        </p:nvSpPr>
        <p:spPr>
          <a:xfrm>
            <a:off x="1902665" y="399746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BFFF"/>
                </a:solidFill>
              </a:rPr>
              <a:t>prior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74258B-E1B4-4A4C-A492-711426804F99}"/>
              </a:ext>
            </a:extLst>
          </p:cNvPr>
          <p:cNvSpPr txBox="1"/>
          <p:nvPr/>
        </p:nvSpPr>
        <p:spPr>
          <a:xfrm>
            <a:off x="4115243" y="3251322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DFBF"/>
                </a:solidFill>
              </a:rPr>
              <a:t>posterior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E3F6BB-6F73-6D48-B756-810AB762B642}"/>
              </a:ext>
            </a:extLst>
          </p:cNvPr>
          <p:cNvSpPr txBox="1"/>
          <p:nvPr/>
        </p:nvSpPr>
        <p:spPr>
          <a:xfrm>
            <a:off x="4668195" y="396922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BFFF"/>
                </a:solidFill>
              </a:rPr>
              <a:t>prior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E5B209-30A8-6249-8168-6570B8E623A7}"/>
              </a:ext>
            </a:extLst>
          </p:cNvPr>
          <p:cNvSpPr txBox="1"/>
          <p:nvPr/>
        </p:nvSpPr>
        <p:spPr>
          <a:xfrm>
            <a:off x="6870380" y="3262462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DFBF"/>
                </a:solidFill>
              </a:rPr>
              <a:t>posterior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82E026-24D8-A140-A57F-C228010E5A51}"/>
              </a:ext>
            </a:extLst>
          </p:cNvPr>
          <p:cNvSpPr txBox="1"/>
          <p:nvPr/>
        </p:nvSpPr>
        <p:spPr>
          <a:xfrm>
            <a:off x="6414576" y="370694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BFFF"/>
                </a:solidFill>
              </a:rPr>
              <a:t>prior</a:t>
            </a:r>
          </a:p>
        </p:txBody>
      </p:sp>
    </p:spTree>
    <p:extLst>
      <p:ext uri="{BB962C8B-B14F-4D97-AF65-F5344CB8AC3E}">
        <p14:creationId xmlns:p14="http://schemas.microsoft.com/office/powerpoint/2010/main" val="14658937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5840"/>
          </a:xfrm>
        </p:spPr>
        <p:txBody>
          <a:bodyPr/>
          <a:lstStyle/>
          <a:p>
            <a:r>
              <a:rPr lang="en-US" sz="2800" dirty="0"/>
              <a:t>[Step 4] MCMC convergence study:</a:t>
            </a:r>
            <a:br>
              <a:rPr lang="en-US" sz="2800" dirty="0"/>
            </a:br>
            <a:r>
              <a:rPr lang="en-US" sz="2800" dirty="0"/>
              <a:t>Run #5 – very converged run (</a:t>
            </a:r>
            <a:r>
              <a:rPr lang="en-US" sz="2800" dirty="0">
                <a:solidFill>
                  <a:srgbClr val="FF0000"/>
                </a:solidFill>
              </a:rPr>
              <a:t>parallel batch for speed</a:t>
            </a:r>
            <a:r>
              <a:rPr lang="en-US" sz="2800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781E49-8153-F04C-A034-AE03E75E12F0}"/>
              </a:ext>
            </a:extLst>
          </p:cNvPr>
          <p:cNvSpPr txBox="1"/>
          <p:nvPr/>
        </p:nvSpPr>
        <p:spPr>
          <a:xfrm>
            <a:off x="781347" y="893495"/>
            <a:ext cx="795160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N</a:t>
            </a:r>
            <a:r>
              <a:rPr lang="en-US" sz="1600" b="1" baseline="-25000" dirty="0"/>
              <a:t>MC</a:t>
            </a:r>
            <a:r>
              <a:rPr lang="en-US" sz="1600" b="1" dirty="0"/>
              <a:t>=10000, </a:t>
            </a:r>
            <a:r>
              <a:rPr lang="en-US" sz="1600" b="1" dirty="0" err="1"/>
              <a:t>N</a:t>
            </a:r>
            <a:r>
              <a:rPr lang="en-US" sz="1600" b="1" baseline="-25000" dirty="0" err="1"/>
              <a:t>burn</a:t>
            </a:r>
            <a:r>
              <a:rPr lang="en-US" sz="1600" b="1" dirty="0"/>
              <a:t>=10000, </a:t>
            </a:r>
            <a:r>
              <a:rPr lang="en-US" sz="1600" b="1" dirty="0" err="1"/>
              <a:t>N</a:t>
            </a:r>
            <a:r>
              <a:rPr lang="en-US" sz="1600" b="1" baseline="-25000" dirty="0" err="1"/>
              <a:t>every</a:t>
            </a:r>
            <a:r>
              <a:rPr lang="en-US" sz="1600" b="1" dirty="0"/>
              <a:t>=30; </a:t>
            </a:r>
            <a:r>
              <a:rPr lang="en-US" sz="1600" b="1" dirty="0" err="1">
                <a:solidFill>
                  <a:srgbClr val="FF0000"/>
                </a:solidFill>
              </a:rPr>
              <a:t>Nchains</a:t>
            </a:r>
            <a:r>
              <a:rPr lang="en-US" sz="1600" b="1" dirty="0">
                <a:solidFill>
                  <a:srgbClr val="FF0000"/>
                </a:solidFill>
              </a:rPr>
              <a:t>=16</a:t>
            </a:r>
            <a:r>
              <a:rPr lang="en-US" sz="1600" b="1" dirty="0"/>
              <a:t>, </a:t>
            </a:r>
            <a:r>
              <a:rPr lang="en-US" sz="1600" b="1" dirty="0" err="1"/>
              <a:t>sigmas</a:t>
            </a:r>
            <a:r>
              <a:rPr lang="en-US" sz="1600" b="1" dirty="0"/>
              <a:t>={0.03, 0.03, .08}, AR=0.3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113B0F-C59A-E745-9D3B-EFDF371D3472}"/>
              </a:ext>
            </a:extLst>
          </p:cNvPr>
          <p:cNvSpPr txBox="1"/>
          <p:nvPr/>
        </p:nvSpPr>
        <p:spPr>
          <a:xfrm>
            <a:off x="0" y="1349012"/>
            <a:ext cx="2970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A) Posteriors are well converged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A31B24-1B24-514C-A5EB-E81A666E1D72}"/>
              </a:ext>
            </a:extLst>
          </p:cNvPr>
          <p:cNvSpPr txBox="1"/>
          <p:nvPr/>
        </p:nvSpPr>
        <p:spPr>
          <a:xfrm>
            <a:off x="0" y="5932901"/>
            <a:ext cx="6793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D) r-hats={1.0,1.0,1.0} =&gt; good; </a:t>
            </a:r>
            <a:r>
              <a:rPr lang="en-US" sz="1600" b="1" dirty="0" err="1"/>
              <a:t>Neffs</a:t>
            </a:r>
            <a:r>
              <a:rPr lang="en-US" sz="1600" b="1" dirty="0"/>
              <a:t>={82000, 97000,14000} =&gt; good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5FB14-A1A9-4D47-A0E1-5D0AEE871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07" y="1692726"/>
            <a:ext cx="2627187" cy="187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0DB5B4-09D3-E442-A4CE-2B76D2131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958" y="1722783"/>
            <a:ext cx="2654778" cy="18747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011D57-1821-B840-ACB5-253C64218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566" y="1753357"/>
            <a:ext cx="2663397" cy="1874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79DD54-DA26-9B4E-B020-CA57F84C0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387" y="3926920"/>
            <a:ext cx="2340895" cy="1890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664682-902D-8B48-8086-5C7BEBE8B7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7899" y="3971462"/>
            <a:ext cx="2340895" cy="18463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31D256-FCCD-7941-82D6-9B768AF267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0566" y="3991023"/>
            <a:ext cx="2340895" cy="1799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D57971-66F4-6543-A773-C4C141560B5F}"/>
              </a:ext>
            </a:extLst>
          </p:cNvPr>
          <p:cNvSpPr txBox="1"/>
          <p:nvPr/>
        </p:nvSpPr>
        <p:spPr>
          <a:xfrm>
            <a:off x="0" y="3667282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B) Correlation plots</a:t>
            </a:r>
          </a:p>
        </p:txBody>
      </p:sp>
    </p:spTree>
    <p:extLst>
      <p:ext uri="{BB962C8B-B14F-4D97-AF65-F5344CB8AC3E}">
        <p14:creationId xmlns:p14="http://schemas.microsoft.com/office/powerpoint/2010/main" val="41351955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95545" y="254976"/>
            <a:ext cx="8634911" cy="1005840"/>
          </a:xfrm>
        </p:spPr>
        <p:txBody>
          <a:bodyPr/>
          <a:lstStyle/>
          <a:p>
            <a:r>
              <a:rPr lang="en-US" sz="2800" dirty="0"/>
              <a:t>Parallelizing MCMC over Markov chains – Issues and bugs:</a:t>
            </a:r>
            <a:br>
              <a:rPr lang="en-US" sz="2800" dirty="0"/>
            </a:br>
            <a:r>
              <a:rPr lang="en-US" sz="2800" dirty="0"/>
              <a:t>scaling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383914-6E2A-0947-B90E-99BA10A16246}"/>
              </a:ext>
            </a:extLst>
          </p:cNvPr>
          <p:cNvSpPr txBox="1"/>
          <p:nvPr/>
        </p:nvSpPr>
        <p:spPr>
          <a:xfrm>
            <a:off x="5134800" y="2518743"/>
            <a:ext cx="367709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Plot shows speedup vs. number of </a:t>
            </a:r>
          </a:p>
          <a:p>
            <a:r>
              <a:rPr lang="en-US" sz="1400" dirty="0"/>
              <a:t>chains parallelized in a batch run on a </a:t>
            </a:r>
          </a:p>
          <a:p>
            <a:r>
              <a:rPr lang="en-US" sz="1400" dirty="0" err="1"/>
              <a:t>rztopaz</a:t>
            </a:r>
            <a:r>
              <a:rPr lang="en-US" sz="1400" dirty="0"/>
              <a:t> node (36 cores available). </a:t>
            </a:r>
          </a:p>
          <a:p>
            <a:r>
              <a:rPr lang="en-US" sz="1400" dirty="0"/>
              <a:t>Each chain takes 1 core. This is a </a:t>
            </a:r>
          </a:p>
          <a:p>
            <a:r>
              <a:rPr lang="en-US" sz="1400" b="1" dirty="0"/>
              <a:t>weak scaling study </a:t>
            </a:r>
            <a:r>
              <a:rPr lang="en-US" sz="1400" dirty="0"/>
              <a:t>– iterations per</a:t>
            </a:r>
          </a:p>
          <a:p>
            <a:r>
              <a:rPr lang="en-US" sz="1400" dirty="0"/>
              <a:t>core is fixed and the total problem size</a:t>
            </a:r>
          </a:p>
          <a:p>
            <a:r>
              <a:rPr lang="en-US" sz="1400" dirty="0"/>
              <a:t>grows with more chains/cores. </a:t>
            </a:r>
          </a:p>
          <a:p>
            <a:endParaRPr lang="en-US" sz="1400" dirty="0"/>
          </a:p>
          <a:p>
            <a:r>
              <a:rPr lang="en-US" sz="1400" b="1" dirty="0"/>
              <a:t>The chains are independent, but</a:t>
            </a:r>
          </a:p>
          <a:p>
            <a:r>
              <a:rPr lang="en-US" sz="1400" b="1" dirty="0"/>
              <a:t>currently bottlenecked by accessing</a:t>
            </a:r>
          </a:p>
          <a:p>
            <a:r>
              <a:rPr lang="en-US" sz="1400" b="1" dirty="0"/>
              <a:t>one copy of the surrogates in </a:t>
            </a:r>
          </a:p>
          <a:p>
            <a:r>
              <a:rPr lang="en-US" sz="1400" b="1" dirty="0"/>
              <a:t>shared memory instead of each </a:t>
            </a:r>
          </a:p>
          <a:p>
            <a:r>
              <a:rPr lang="en-US" sz="1400" b="1" dirty="0"/>
              <a:t>node getting its own copy. More complex</a:t>
            </a:r>
          </a:p>
          <a:p>
            <a:r>
              <a:rPr lang="en-US" sz="1400" b="1" dirty="0"/>
              <a:t>surrogates are a bigger bottle neck.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DCB401-2429-2A4A-817D-C2CE25220EC6}"/>
              </a:ext>
            </a:extLst>
          </p:cNvPr>
          <p:cNvSpPr txBox="1"/>
          <p:nvPr/>
        </p:nvSpPr>
        <p:spPr>
          <a:xfrm>
            <a:off x="149796" y="1303926"/>
            <a:ext cx="75168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User time can be significantly reduced by running multiple chains in parallel (strong scaling). </a:t>
            </a:r>
          </a:p>
          <a:p>
            <a:r>
              <a:rPr lang="en-US" sz="1400" dirty="0"/>
              <a:t>It is also the easiest way to ramp up N</a:t>
            </a:r>
            <a:r>
              <a:rPr lang="en-US" sz="1400" baseline="-25000" dirty="0"/>
              <a:t>MC</a:t>
            </a:r>
            <a:r>
              <a:rPr lang="en-US" sz="1400" dirty="0"/>
              <a:t> iterations for convergence (weak scaling).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FA20D4-FCC2-454D-9577-36D082D25911}"/>
              </a:ext>
            </a:extLst>
          </p:cNvPr>
          <p:cNvSpPr txBox="1"/>
          <p:nvPr/>
        </p:nvSpPr>
        <p:spPr>
          <a:xfrm>
            <a:off x="149796" y="2028818"/>
            <a:ext cx="7327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Issue #1: the parallel scaling (weak and strong) can be improved: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973CFF-8DD3-6F41-ADF1-70E11EC18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96" y="2375145"/>
            <a:ext cx="4859146" cy="387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526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199" y="220136"/>
            <a:ext cx="8524411" cy="1005840"/>
          </a:xfrm>
        </p:spPr>
        <p:txBody>
          <a:bodyPr/>
          <a:lstStyle/>
          <a:p>
            <a:r>
              <a:rPr lang="en-US" sz="2800" dirty="0"/>
              <a:t>Parallelizing MCMC over Markov chains – Issues and bugs: random initialization in batch has a bug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B38E85-2BDA-584C-8816-EFEAB24E3063}"/>
              </a:ext>
            </a:extLst>
          </p:cNvPr>
          <p:cNvSpPr txBox="1"/>
          <p:nvPr/>
        </p:nvSpPr>
        <p:spPr>
          <a:xfrm>
            <a:off x="0" y="1352678"/>
            <a:ext cx="92849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Issue #2:</a:t>
            </a:r>
            <a:r>
              <a:rPr lang="en-US" sz="1400" dirty="0"/>
              <a:t> Random seed/start in batch has a bug. Starting with the same set of Hill surrogates, I repeated 4 MCMC </a:t>
            </a:r>
          </a:p>
          <a:p>
            <a:r>
              <a:rPr lang="en-US" sz="1400" dirty="0"/>
              <a:t>runs using 1 chain in batch mode and found excessive variability among the results.</a:t>
            </a:r>
          </a:p>
          <a:p>
            <a:r>
              <a:rPr lang="en-US" sz="1400" dirty="0"/>
              <a:t>(each run was allowed to randomly choose its own seed and starting config)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7F487-6920-A042-9FC1-714A04F754B7}"/>
              </a:ext>
            </a:extLst>
          </p:cNvPr>
          <p:cNvSpPr txBox="1"/>
          <p:nvPr/>
        </p:nvSpPr>
        <p:spPr>
          <a:xfrm>
            <a:off x="0" y="2210469"/>
            <a:ext cx="3126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Acceptance rates are vastly different: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843206-9E50-DD46-B655-C65AC1FBD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57" y="2518246"/>
            <a:ext cx="7293863" cy="12279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9B9B70D-7E1F-8B4A-B2A9-F3510F907BD2}"/>
              </a:ext>
            </a:extLst>
          </p:cNvPr>
          <p:cNvSpPr txBox="1"/>
          <p:nvPr/>
        </p:nvSpPr>
        <p:spPr>
          <a:xfrm>
            <a:off x="-5581" y="4730733"/>
            <a:ext cx="6721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Running interactively or fixing the seed &amp; starting config in batch bypasses the bug: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B9A637-951A-AF47-B223-8A89AE266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0" y="4173144"/>
            <a:ext cx="8912270" cy="2949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F0FAAF-C838-DC4A-BA73-36D9F1CBA7AD}"/>
              </a:ext>
            </a:extLst>
          </p:cNvPr>
          <p:cNvSpPr txBox="1"/>
          <p:nvPr/>
        </p:nvSpPr>
        <p:spPr>
          <a:xfrm>
            <a:off x="-5581" y="3857154"/>
            <a:ext cx="5386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All runs used 50,000 burn, 50,000 MC steps, every=15, chains=1: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EE29A1-E93D-B042-8652-B1BFA986F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57" y="5022173"/>
            <a:ext cx="7293863" cy="103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583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94441" y="188605"/>
            <a:ext cx="8550165" cy="1005840"/>
          </a:xfrm>
        </p:spPr>
        <p:txBody>
          <a:bodyPr/>
          <a:lstStyle/>
          <a:p>
            <a:r>
              <a:rPr lang="en-US" sz="2800" dirty="0"/>
              <a:t>Another current issue with MCMC is that an initial random MCMC configuration is often poorly chosen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7F487-6920-A042-9FC1-714A04F754B7}"/>
              </a:ext>
            </a:extLst>
          </p:cNvPr>
          <p:cNvSpPr txBox="1"/>
          <p:nvPr/>
        </p:nvSpPr>
        <p:spPr>
          <a:xfrm>
            <a:off x="0" y="1443841"/>
            <a:ext cx="916148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Issue #3 :The initial posterior sample point is frequently a problem. </a:t>
            </a:r>
          </a:p>
          <a:p>
            <a:endParaRPr lang="en-US" dirty="0"/>
          </a:p>
          <a:p>
            <a:r>
              <a:rPr lang="en-US" dirty="0"/>
              <a:t>Three scenarios appear:</a:t>
            </a:r>
          </a:p>
          <a:p>
            <a:endParaRPr lang="en-US" dirty="0"/>
          </a:p>
          <a:p>
            <a:r>
              <a:rPr lang="en-US" dirty="0">
                <a:solidFill>
                  <a:srgbClr val="0B00FF"/>
                </a:solidFill>
              </a:rPr>
              <a:t>1) No warning =&gt; MCMC starting point is ok (rare)</a:t>
            </a:r>
          </a:p>
          <a:p>
            <a:endParaRPr lang="en-US" dirty="0"/>
          </a:p>
          <a:p>
            <a:r>
              <a:rPr lang="en-US" dirty="0">
                <a:solidFill>
                  <a:srgbClr val="0B00FF"/>
                </a:solidFill>
              </a:rPr>
              <a:t>2) The initial configuration is generated outside of the surrogate model’s range (often)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B00FF"/>
                </a:solidFill>
              </a:rPr>
              <a:t>3) Starting config causes an overflow error (rare) </a:t>
            </a:r>
            <a:r>
              <a:rPr lang="en-US" dirty="0"/>
              <a:t>(This always results in terrible MCMC</a:t>
            </a:r>
          </a:p>
          <a:p>
            <a:r>
              <a:rPr lang="en-US" dirty="0"/>
              <a:t>results – maybe just make the code die if this happens? If the user doesn’t look for this</a:t>
            </a:r>
          </a:p>
          <a:p>
            <a:r>
              <a:rPr lang="en-US" dirty="0"/>
              <a:t>warning they won’t know why their results are so bad.)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933733-D04D-DA45-83CB-7DC18F2FB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9144000" cy="530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C77649-A43A-2C4D-AEE1-9E9CD1508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95295"/>
            <a:ext cx="7909484" cy="637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D6C9BF-1622-8144-858F-9B64DE311458}"/>
              </a:ext>
            </a:extLst>
          </p:cNvPr>
          <p:cNvSpPr txBox="1"/>
          <p:nvPr/>
        </p:nvSpPr>
        <p:spPr>
          <a:xfrm>
            <a:off x="775791" y="5903131"/>
            <a:ext cx="7058343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These issues are currently being investigated and fix by developers</a:t>
            </a:r>
          </a:p>
        </p:txBody>
      </p:sp>
    </p:spTree>
    <p:extLst>
      <p:ext uri="{BB962C8B-B14F-4D97-AF65-F5344CB8AC3E}">
        <p14:creationId xmlns:p14="http://schemas.microsoft.com/office/powerpoint/2010/main" val="39745043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5] </a:t>
            </a:r>
            <a:r>
              <a:rPr lang="en-US" sz="2800" dirty="0" err="1"/>
              <a:t>hill_anal_post.py</a:t>
            </a:r>
            <a:r>
              <a:rPr lang="en-US" sz="2800" dirty="0"/>
              <a:t>: Prior and Posterior predictive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51D3E3E-08BD-9B4D-92A7-C696EF4DA37F}"/>
                  </a:ext>
                </a:extLst>
              </p:cNvPr>
              <p:cNvSpPr txBox="1"/>
              <p:nvPr/>
            </p:nvSpPr>
            <p:spPr>
              <a:xfrm>
                <a:off x="69874" y="1369701"/>
                <a:ext cx="918713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Now that we have constructed the posterior distribution,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using MCMC, we </a:t>
                </a:r>
              </a:p>
              <a:p>
                <a:r>
                  <a:rPr lang="en-US" dirty="0"/>
                  <a:t>can use it to predict the distribution of a data point with an error bar that fully accounts </a:t>
                </a:r>
              </a:p>
              <a:p>
                <a:r>
                  <a:rPr lang="en-US" dirty="0"/>
                  <a:t>for the uncertainty in our parameters, which has been updated by the experimental data.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51D3E3E-08BD-9B4D-92A7-C696EF4DA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4" y="1369701"/>
                <a:ext cx="9187130" cy="923330"/>
              </a:xfrm>
              <a:prstGeom prst="rect">
                <a:avLst/>
              </a:prstGeom>
              <a:blipFill>
                <a:blip r:embed="rId3"/>
                <a:stretch>
                  <a:fillRect l="-552" t="-411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C2CCFF-55BF-B34B-9FA7-3C97995DA9CA}"/>
                  </a:ext>
                </a:extLst>
              </p:cNvPr>
              <p:cNvSpPr txBox="1"/>
              <p:nvPr/>
            </p:nvSpPr>
            <p:spPr>
              <a:xfrm>
                <a:off x="5483023" y="2181503"/>
                <a:ext cx="2472343" cy="726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C2CCFF-55BF-B34B-9FA7-3C97995DA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023" y="2181503"/>
                <a:ext cx="2472343" cy="726481"/>
              </a:xfrm>
              <a:prstGeom prst="rect">
                <a:avLst/>
              </a:prstGeom>
              <a:blipFill>
                <a:blip r:embed="rId4"/>
                <a:stretch>
                  <a:fillRect l="-1020" t="-153448" b="-2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DC1CD29-FA71-1F4E-8D15-CF5FE486726F}"/>
              </a:ext>
            </a:extLst>
          </p:cNvPr>
          <p:cNvSpPr txBox="1"/>
          <p:nvPr/>
        </p:nvSpPr>
        <p:spPr>
          <a:xfrm>
            <a:off x="85901" y="2330442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Recall, the average value of some function, f(x), is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D0E4EC-704D-3A4A-B008-085A7555BE40}"/>
              </a:ext>
            </a:extLst>
          </p:cNvPr>
          <p:cNvSpPr txBox="1"/>
          <p:nvPr/>
        </p:nvSpPr>
        <p:spPr>
          <a:xfrm>
            <a:off x="85902" y="3392127"/>
            <a:ext cx="5117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B00FF"/>
                </a:solidFill>
                <a:latin typeface="Monotype Corsiva" panose="03010101010201010101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Prior Predictive </a:t>
            </a:r>
            <a:r>
              <a:rPr lang="en-US" sz="1400" dirty="0">
                <a:solidFill>
                  <a:srgbClr val="0B00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(data prediction based on the prior only)</a:t>
            </a:r>
            <a:endParaRPr lang="en-US" sz="1400" dirty="0">
              <a:solidFill>
                <a:srgbClr val="0B00FF"/>
              </a:solidFill>
              <a:latin typeface="Monotype Corsiva" panose="03010101010201010101" pitchFamily="66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BCE8F0-3DBA-AD4A-933C-06D10F042888}"/>
              </a:ext>
            </a:extLst>
          </p:cNvPr>
          <p:cNvSpPr txBox="1"/>
          <p:nvPr/>
        </p:nvSpPr>
        <p:spPr>
          <a:xfrm>
            <a:off x="85901" y="4442302"/>
            <a:ext cx="5796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B00FF"/>
                </a:solidFill>
                <a:latin typeface="Monotype Corsiva" panose="03010101010201010101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Posterior Predictive </a:t>
            </a:r>
            <a:r>
              <a:rPr lang="en-US" sz="1200" dirty="0">
                <a:solidFill>
                  <a:srgbClr val="0B00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(data prediction based on the posterior distribution)</a:t>
            </a:r>
            <a:endParaRPr lang="en-US" sz="1200" dirty="0">
              <a:solidFill>
                <a:srgbClr val="0B00FF"/>
              </a:solidFill>
              <a:latin typeface="Monotype Corsiva" panose="03010101010201010101" pitchFamily="66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946D67-26C4-AB4F-BE41-8C96FF38F219}"/>
                  </a:ext>
                </a:extLst>
              </p:cNvPr>
              <p:cNvSpPr txBox="1"/>
              <p:nvPr/>
            </p:nvSpPr>
            <p:spPr>
              <a:xfrm>
                <a:off x="1869021" y="3784807"/>
                <a:ext cx="2696316" cy="726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𝒫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946D67-26C4-AB4F-BE41-8C96FF38F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021" y="3784807"/>
                <a:ext cx="2696316" cy="726481"/>
              </a:xfrm>
              <a:prstGeom prst="rect">
                <a:avLst/>
              </a:prstGeom>
              <a:blipFill>
                <a:blip r:embed="rId5"/>
                <a:stretch>
                  <a:fillRect l="-5164" t="-155172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BAF23DE-062F-E744-8E17-94B8F8C0015C}"/>
                  </a:ext>
                </a:extLst>
              </p:cNvPr>
              <p:cNvSpPr txBox="1"/>
              <p:nvPr/>
            </p:nvSpPr>
            <p:spPr>
              <a:xfrm>
                <a:off x="1590868" y="4869839"/>
                <a:ext cx="3252622" cy="726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𝒫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BAF23DE-062F-E744-8E17-94B8F8C00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0868" y="4869839"/>
                <a:ext cx="3252622" cy="726481"/>
              </a:xfrm>
              <a:prstGeom prst="rect">
                <a:avLst/>
              </a:prstGeom>
              <a:blipFill>
                <a:blip r:embed="rId6"/>
                <a:stretch>
                  <a:fillRect l="-1167" t="-153448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FEF169A6-E7FB-D647-B548-34414A20FA59}"/>
              </a:ext>
            </a:extLst>
          </p:cNvPr>
          <p:cNvSpPr/>
          <p:nvPr/>
        </p:nvSpPr>
        <p:spPr>
          <a:xfrm>
            <a:off x="85901" y="2734991"/>
            <a:ext cx="8980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where 𝜌(x) is the probability density function of x. Similarly, we average over </a:t>
            </a:r>
          </a:p>
          <a:p>
            <a:r>
              <a:rPr lang="en-US" dirty="0"/>
              <a:t>all possible parameter values, weighted by the posterior or prior to get </a:t>
            </a:r>
            <a:r>
              <a:rPr lang="en-US" dirty="0" err="1"/>
              <a:t>predictives</a:t>
            </a:r>
            <a:r>
              <a:rPr lang="en-US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39DBEFE-DD66-2F45-A139-F14888F457B4}"/>
                  </a:ext>
                </a:extLst>
              </p:cNvPr>
              <p:cNvSpPr/>
              <p:nvPr/>
            </p:nvSpPr>
            <p:spPr>
              <a:xfrm>
                <a:off x="4663438" y="3911997"/>
                <a:ext cx="348303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en-US" dirty="0"/>
                  <a:t> is a new data point.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39DBEFE-DD66-2F45-A139-F14888F457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438" y="3911997"/>
                <a:ext cx="3483032" cy="369332"/>
              </a:xfrm>
              <a:prstGeom prst="rect">
                <a:avLst/>
              </a:prstGeom>
              <a:blipFill>
                <a:blip r:embed="rId7"/>
                <a:stretch>
                  <a:fillRect l="-1455"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4E2AEAF-8AB2-B84E-BD6D-395B43547DDC}"/>
              </a:ext>
            </a:extLst>
          </p:cNvPr>
          <p:cNvSpPr txBox="1"/>
          <p:nvPr/>
        </p:nvSpPr>
        <p:spPr>
          <a:xfrm>
            <a:off x="601290" y="5631705"/>
            <a:ext cx="6814686" cy="646331"/>
          </a:xfrm>
          <a:prstGeom prst="rect">
            <a:avLst/>
          </a:prstGeom>
          <a:solidFill>
            <a:srgbClr val="FFFF00"/>
          </a:solidFill>
          <a:ln w="158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Our surrogate model evaluated for all the posterior or prior points</a:t>
            </a:r>
          </a:p>
          <a:p>
            <a:r>
              <a:rPr lang="en-US" dirty="0"/>
              <a:t>easily computes these predictions for us.</a:t>
            </a:r>
          </a:p>
        </p:txBody>
      </p:sp>
    </p:spTree>
    <p:extLst>
      <p:ext uri="{BB962C8B-B14F-4D97-AF65-F5344CB8AC3E}">
        <p14:creationId xmlns:p14="http://schemas.microsoft.com/office/powerpoint/2010/main" val="20085401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5, cont.] </a:t>
            </a:r>
            <a:r>
              <a:rPr lang="en-US" sz="2800" dirty="0" err="1"/>
              <a:t>hill_anal_post.py</a:t>
            </a:r>
            <a:r>
              <a:rPr lang="en-US" sz="2800" dirty="0"/>
              <a:t>: Prior and Posterior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5EE4C-7E77-E84B-BF81-5351B1975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74" y="1393277"/>
            <a:ext cx="7429500" cy="266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1D3E3E-08BD-9B4D-92A7-C696EF4DA37F}"/>
              </a:ext>
            </a:extLst>
          </p:cNvPr>
          <p:cNvSpPr txBox="1"/>
          <p:nvPr/>
        </p:nvSpPr>
        <p:spPr>
          <a:xfrm>
            <a:off x="199504" y="1733098"/>
            <a:ext cx="7943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posterior analysis script performs the predictive calculations for each</a:t>
            </a:r>
          </a:p>
          <a:p>
            <a:r>
              <a:rPr lang="en-US" dirty="0"/>
              <a:t>experimental data point, and shows the results in a box and distribution plot: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8B2527-75D9-824E-A21B-7B5C5909108F}"/>
              </a:ext>
            </a:extLst>
          </p:cNvPr>
          <p:cNvSpPr txBox="1"/>
          <p:nvPr/>
        </p:nvSpPr>
        <p:spPr>
          <a:xfrm>
            <a:off x="321127" y="2563385"/>
            <a:ext cx="2914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Box plots of predicted experiment using </a:t>
            </a:r>
          </a:p>
          <a:p>
            <a:r>
              <a:rPr lang="en-US" sz="1200" dirty="0"/>
              <a:t>the prior vs posterior. The line in the box</a:t>
            </a:r>
          </a:p>
          <a:p>
            <a:r>
              <a:rPr lang="en-US" sz="1200" dirty="0"/>
              <a:t>is the median.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7A294F-BF66-E847-8132-904427C23A2D}"/>
              </a:ext>
            </a:extLst>
          </p:cNvPr>
          <p:cNvSpPr txBox="1"/>
          <p:nvPr/>
        </p:nvSpPr>
        <p:spPr>
          <a:xfrm>
            <a:off x="4644251" y="2360953"/>
            <a:ext cx="3331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Predicted data distribution using the prior vs. </a:t>
            </a:r>
          </a:p>
          <a:p>
            <a:r>
              <a:rPr lang="en-US" sz="1200" dirty="0"/>
              <a:t>the posterior along with confidence intervals.</a:t>
            </a:r>
          </a:p>
          <a:p>
            <a:r>
              <a:rPr lang="en-US" sz="1200" dirty="0"/>
              <a:t>The uncertainty in the posterior prediction is</a:t>
            </a:r>
          </a:p>
          <a:p>
            <a:r>
              <a:rPr lang="en-US" sz="1200" dirty="0"/>
              <a:t>much smaller due to experimental information.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61DD34-40F9-3B4C-8FC7-07B5FC4CE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9" y="3184093"/>
            <a:ext cx="3686832" cy="3149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97FFD4-8974-3543-BE8B-8EDF91182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719" y="3191950"/>
            <a:ext cx="3948062" cy="308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92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[Step 5, cont.] </a:t>
            </a:r>
            <a:r>
              <a:rPr lang="en-US" sz="2800" dirty="0" err="1"/>
              <a:t>hill_anal_post.py</a:t>
            </a:r>
            <a:r>
              <a:rPr lang="en-US" sz="2800" dirty="0"/>
              <a:t>: Examine how well our inference parameters fit the Hill function “drive curve”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5EE4C-7E77-E84B-BF81-5351B1975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74" y="1393277"/>
            <a:ext cx="7429500" cy="266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BA2A3B-E305-7E4B-AF45-0F2DB51FD09E}"/>
              </a:ext>
            </a:extLst>
          </p:cNvPr>
          <p:cNvSpPr txBox="1"/>
          <p:nvPr/>
        </p:nvSpPr>
        <p:spPr>
          <a:xfrm>
            <a:off x="99739" y="1798782"/>
            <a:ext cx="85587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one can compare posterior predictions with the experimental data curve by </a:t>
            </a:r>
          </a:p>
          <a:p>
            <a:r>
              <a:rPr lang="en-US" dirty="0"/>
              <a:t>evaluating the Hill function with samples from the posterior for a range of x values.</a:t>
            </a:r>
          </a:p>
          <a:p>
            <a:r>
              <a:rPr lang="en-US" dirty="0"/>
              <a:t>This is equivalent to sampling the posterior predictive for a range of x values.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E2D8E4-E577-7448-9E12-690E5191BAFB}"/>
              </a:ext>
            </a:extLst>
          </p:cNvPr>
          <p:cNvSpPr txBox="1"/>
          <p:nvPr/>
        </p:nvSpPr>
        <p:spPr>
          <a:xfrm>
            <a:off x="4098589" y="2905586"/>
            <a:ext cx="489108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The white x’s are the experimental data.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The red curve is the Hill function</a:t>
            </a:r>
          </a:p>
          <a:p>
            <a:r>
              <a:rPr lang="en-US" dirty="0"/>
              <a:t>evaluated at mean posterior values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The color bar is a histogram of the</a:t>
            </a:r>
          </a:p>
          <a:p>
            <a:r>
              <a:rPr lang="en-US" dirty="0"/>
              <a:t>hill function evaluated at all of the </a:t>
            </a:r>
          </a:p>
          <a:p>
            <a:r>
              <a:rPr lang="en-US" dirty="0"/>
              <a:t>posterior points for a range of x values, which </a:t>
            </a:r>
          </a:p>
          <a:p>
            <a:r>
              <a:rPr lang="en-US" dirty="0"/>
              <a:t>shows the total uncertainty on our model </a:t>
            </a:r>
          </a:p>
          <a:p>
            <a:r>
              <a:rPr lang="en-US" dirty="0"/>
              <a:t>prediction for the curve.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8911A2-40F5-3F4E-B736-F58E1E4DE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28" y="2688601"/>
            <a:ext cx="3873450" cy="363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50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F632F19-09D6-3843-8FB1-CCB845263B5B}"/>
              </a:ext>
            </a:extLst>
          </p:cNvPr>
          <p:cNvSpPr txBox="1"/>
          <p:nvPr/>
        </p:nvSpPr>
        <p:spPr>
          <a:xfrm>
            <a:off x="2517495" y="2905041"/>
            <a:ext cx="4109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Future Applications</a:t>
            </a:r>
          </a:p>
        </p:txBody>
      </p:sp>
    </p:spTree>
    <p:extLst>
      <p:ext uri="{BB962C8B-B14F-4D97-AF65-F5344CB8AC3E}">
        <p14:creationId xmlns:p14="http://schemas.microsoft.com/office/powerpoint/2010/main" val="1583883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16134" y="220136"/>
            <a:ext cx="8553796" cy="1005840"/>
          </a:xfrm>
        </p:spPr>
        <p:txBody>
          <a:bodyPr/>
          <a:lstStyle/>
          <a:p>
            <a:r>
              <a:rPr lang="en-US" sz="2800" dirty="0"/>
              <a:t>Conditional Probabilities: a discrete refresher example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8AEEF4-F26B-A84C-938A-1978515552C2}"/>
              </a:ext>
            </a:extLst>
          </p:cNvPr>
          <p:cNvSpPr/>
          <p:nvPr/>
        </p:nvSpPr>
        <p:spPr bwMode="auto">
          <a:xfrm>
            <a:off x="267039" y="2063469"/>
            <a:ext cx="1076240" cy="1076240"/>
          </a:xfrm>
          <a:prstGeom prst="rect">
            <a:avLst/>
          </a:prstGeom>
          <a:pattFill prst="wdUpDiag">
            <a:fgClr>
              <a:srgbClr val="0B00FF"/>
            </a:fgClr>
            <a:bgClr>
              <a:schemeClr val="bg1"/>
            </a:bgClr>
          </a:pattFill>
          <a:ln w="38100"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5D9B08-CE9D-2F4B-AF9D-30DAFF84C135}"/>
              </a:ext>
            </a:extLst>
          </p:cNvPr>
          <p:cNvSpPr/>
          <p:nvPr/>
        </p:nvSpPr>
        <p:spPr bwMode="auto">
          <a:xfrm>
            <a:off x="1343279" y="2063469"/>
            <a:ext cx="1076240" cy="1076240"/>
          </a:xfrm>
          <a:prstGeom prst="rect">
            <a:avLst/>
          </a:prstGeom>
          <a:pattFill prst="wdUpDiag">
            <a:fgClr>
              <a:srgbClr val="0B00FF"/>
            </a:fgClr>
            <a:bgClr>
              <a:schemeClr val="bg1"/>
            </a:bgClr>
          </a:pattFill>
          <a:ln w="38100"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315426-5AD1-3540-ACD6-99F7990E4A37}"/>
              </a:ext>
            </a:extLst>
          </p:cNvPr>
          <p:cNvSpPr/>
          <p:nvPr/>
        </p:nvSpPr>
        <p:spPr bwMode="auto">
          <a:xfrm>
            <a:off x="2408730" y="2063469"/>
            <a:ext cx="1076240" cy="1076240"/>
          </a:xfrm>
          <a:prstGeom prst="rect">
            <a:avLst/>
          </a:prstGeom>
          <a:pattFill prst="openDmnd">
            <a:fgClr>
              <a:srgbClr val="7030A0"/>
            </a:fgClr>
            <a:bgClr>
              <a:schemeClr val="bg1"/>
            </a:bgClr>
          </a:pattFill>
          <a:ln w="38100"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EC945C-57F8-B143-953D-2FBA417C2ED4}"/>
              </a:ext>
            </a:extLst>
          </p:cNvPr>
          <p:cNvSpPr/>
          <p:nvPr/>
        </p:nvSpPr>
        <p:spPr bwMode="auto">
          <a:xfrm>
            <a:off x="3495759" y="2063469"/>
            <a:ext cx="1076240" cy="1076240"/>
          </a:xfrm>
          <a:prstGeom prst="rect">
            <a:avLst/>
          </a:prstGeom>
          <a:pattFill prst="wdDnDiag">
            <a:fgClr>
              <a:srgbClr val="FF0000"/>
            </a:fgClr>
            <a:bgClr>
              <a:schemeClr val="bg1"/>
            </a:bgClr>
          </a:pattFill>
          <a:ln w="38100"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42034661-503D-B741-AD5D-754E911EC941}"/>
              </a:ext>
            </a:extLst>
          </p:cNvPr>
          <p:cNvSpPr/>
          <p:nvPr/>
        </p:nvSpPr>
        <p:spPr>
          <a:xfrm rot="16200000">
            <a:off x="1713489" y="1941310"/>
            <a:ext cx="356050" cy="3186913"/>
          </a:xfrm>
          <a:prstGeom prst="leftBrace">
            <a:avLst>
              <a:gd name="adj1" fmla="val 33333"/>
              <a:gd name="adj2" fmla="val 50000"/>
            </a:avLst>
          </a:prstGeom>
          <a:ln w="28575" cmpd="sng">
            <a:solidFill>
              <a:srgbClr val="0B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FAAB55ED-FE79-944F-AD3F-6BF042A0D84C}"/>
              </a:ext>
            </a:extLst>
          </p:cNvPr>
          <p:cNvSpPr/>
          <p:nvPr/>
        </p:nvSpPr>
        <p:spPr>
          <a:xfrm rot="16200000">
            <a:off x="3338639" y="2401987"/>
            <a:ext cx="356050" cy="2110671"/>
          </a:xfrm>
          <a:prstGeom prst="leftBrace">
            <a:avLst>
              <a:gd name="adj1" fmla="val 33333"/>
              <a:gd name="adj2" fmla="val 50000"/>
            </a:avLst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177D0A-DCAF-F44A-9C21-A72D6DA1C271}"/>
              </a:ext>
            </a:extLst>
          </p:cNvPr>
          <p:cNvSpPr txBox="1"/>
          <p:nvPr/>
        </p:nvSpPr>
        <p:spPr>
          <a:xfrm>
            <a:off x="1722237" y="371279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B00FF"/>
                </a:solidFill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79AD0B-553F-E24D-B37C-54B7CBEEDC12}"/>
              </a:ext>
            </a:extLst>
          </p:cNvPr>
          <p:cNvSpPr txBox="1"/>
          <p:nvPr/>
        </p:nvSpPr>
        <p:spPr>
          <a:xfrm>
            <a:off x="3347387" y="364691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63AA3E49-02BC-BB41-B5DE-C41F45844D5A}"/>
              </a:ext>
            </a:extLst>
          </p:cNvPr>
          <p:cNvSpPr/>
          <p:nvPr/>
        </p:nvSpPr>
        <p:spPr>
          <a:xfrm rot="5400000">
            <a:off x="2774220" y="1272135"/>
            <a:ext cx="356050" cy="1087029"/>
          </a:xfrm>
          <a:prstGeom prst="leftBrace">
            <a:avLst>
              <a:gd name="adj1" fmla="val 33333"/>
              <a:gd name="adj2" fmla="val 50000"/>
            </a:avLst>
          </a:prstGeom>
          <a:ln w="28575" cmpd="sng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9CD317-22BE-C841-A7C2-635DAB2D9308}"/>
              </a:ext>
            </a:extLst>
          </p:cNvPr>
          <p:cNvSpPr txBox="1"/>
          <p:nvPr/>
        </p:nvSpPr>
        <p:spPr>
          <a:xfrm>
            <a:off x="2461328" y="1299666"/>
            <a:ext cx="99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 and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C1C9150-F238-0D4D-BEB8-4368126A3DCE}"/>
                  </a:ext>
                </a:extLst>
              </p:cNvPr>
              <p:cNvSpPr txBox="1"/>
              <p:nvPr/>
            </p:nvSpPr>
            <p:spPr>
              <a:xfrm>
                <a:off x="4900938" y="1637350"/>
                <a:ext cx="982513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C1C9150-F238-0D4D-BEB8-4368126A3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0938" y="1637350"/>
                <a:ext cx="982513" cy="518604"/>
              </a:xfrm>
              <a:prstGeom prst="rect">
                <a:avLst/>
              </a:prstGeom>
              <a:blipFill>
                <a:blip r:embed="rId3"/>
                <a:stretch>
                  <a:fillRect l="-3797" t="-7317" r="-5063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C784CA-77A3-E04D-801C-A3F581ACE98D}"/>
                  </a:ext>
                </a:extLst>
              </p:cNvPr>
              <p:cNvSpPr txBox="1"/>
              <p:nvPr/>
            </p:nvSpPr>
            <p:spPr>
              <a:xfrm>
                <a:off x="6320005" y="1637350"/>
                <a:ext cx="992901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C784CA-77A3-E04D-801C-A3F581ACE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005" y="1637350"/>
                <a:ext cx="992901" cy="518604"/>
              </a:xfrm>
              <a:prstGeom prst="rect">
                <a:avLst/>
              </a:prstGeom>
              <a:blipFill>
                <a:blip r:embed="rId4"/>
                <a:stretch>
                  <a:fillRect l="-3797" t="-7317" r="-5063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293596-D4BC-1448-B9F0-EC2A4ED466E9}"/>
                  </a:ext>
                </a:extLst>
              </p:cNvPr>
              <p:cNvSpPr txBox="1"/>
              <p:nvPr/>
            </p:nvSpPr>
            <p:spPr>
              <a:xfrm>
                <a:off x="7588583" y="1637350"/>
                <a:ext cx="1400703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293596-D4BC-1448-B9F0-EC2A4ED46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583" y="1637350"/>
                <a:ext cx="1400703" cy="518604"/>
              </a:xfrm>
              <a:prstGeom prst="rect">
                <a:avLst/>
              </a:prstGeom>
              <a:blipFill>
                <a:blip r:embed="rId5"/>
                <a:stretch>
                  <a:fillRect l="-2703" t="-7317" r="-3604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5F9C048-462F-5F4B-8097-93E0FE42E51E}"/>
                  </a:ext>
                </a:extLst>
              </p:cNvPr>
              <p:cNvSpPr txBox="1"/>
              <p:nvPr/>
            </p:nvSpPr>
            <p:spPr>
              <a:xfrm>
                <a:off x="5448972" y="2618573"/>
                <a:ext cx="2956899" cy="945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5F9C048-462F-5F4B-8097-93E0FE42E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972" y="2618573"/>
                <a:ext cx="2956899" cy="945323"/>
              </a:xfrm>
              <a:prstGeom prst="rect">
                <a:avLst/>
              </a:prstGeom>
              <a:blipFill>
                <a:blip r:embed="rId6"/>
                <a:stretch>
                  <a:fillRect t="-2667" b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936796B-4A83-F141-A970-0411C6052993}"/>
                  </a:ext>
                </a:extLst>
              </p:cNvPr>
              <p:cNvSpPr txBox="1"/>
              <p:nvPr/>
            </p:nvSpPr>
            <p:spPr>
              <a:xfrm>
                <a:off x="5468849" y="3652112"/>
                <a:ext cx="2937022" cy="92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936796B-4A83-F141-A970-0411C6052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8849" y="3652112"/>
                <a:ext cx="2937022" cy="921471"/>
              </a:xfrm>
              <a:prstGeom prst="rect">
                <a:avLst/>
              </a:prstGeom>
              <a:blipFill>
                <a:blip r:embed="rId7"/>
                <a:stretch>
                  <a:fillRect t="-2740" r="-431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3CAADBF-1641-7A4E-B079-DF20290DE8A9}"/>
              </a:ext>
            </a:extLst>
          </p:cNvPr>
          <p:cNvSpPr txBox="1"/>
          <p:nvPr/>
        </p:nvSpPr>
        <p:spPr>
          <a:xfrm>
            <a:off x="121381" y="4795401"/>
            <a:ext cx="318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Preview of Bayes’ theorem: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EF64ED-07C5-1340-8C40-E7E029FBD699}"/>
                  </a:ext>
                </a:extLst>
              </p:cNvPr>
              <p:cNvSpPr txBox="1"/>
              <p:nvPr/>
            </p:nvSpPr>
            <p:spPr>
              <a:xfrm>
                <a:off x="1287111" y="5117497"/>
                <a:ext cx="4797659" cy="945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EF64ED-07C5-1340-8C40-E7E029FBD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111" y="5117497"/>
                <a:ext cx="4797659" cy="945323"/>
              </a:xfrm>
              <a:prstGeom prst="rect">
                <a:avLst/>
              </a:prstGeom>
              <a:blipFill>
                <a:blip r:embed="rId8"/>
                <a:stretch>
                  <a:fillRect t="-2632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C5357B8C-51A6-E241-9078-2244F48C7D9E}"/>
              </a:ext>
            </a:extLst>
          </p:cNvPr>
          <p:cNvSpPr txBox="1"/>
          <p:nvPr/>
        </p:nvSpPr>
        <p:spPr>
          <a:xfrm>
            <a:off x="4809014" y="2372748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Apple Chancery" panose="03020702040506060504" pitchFamily="66" charset="-79"/>
              </a:rPr>
              <a:t>Conditional probabilities: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CD6073-94CA-6646-8E0B-0A17FC910B51}"/>
              </a:ext>
            </a:extLst>
          </p:cNvPr>
          <p:cNvSpPr txBox="1"/>
          <p:nvPr/>
        </p:nvSpPr>
        <p:spPr>
          <a:xfrm>
            <a:off x="4809014" y="1305960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Apple Chancery" panose="03020702040506060504" pitchFamily="66" charset="-79"/>
              </a:rPr>
              <a:t>Independent and joint probabilities: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EC62312-EC0A-6A4C-861F-5F34ECBC13C9}"/>
              </a:ext>
            </a:extLst>
          </p:cNvPr>
          <p:cNvSpPr/>
          <p:nvPr/>
        </p:nvSpPr>
        <p:spPr bwMode="auto">
          <a:xfrm>
            <a:off x="5753437" y="5173520"/>
            <a:ext cx="396510" cy="786585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913214C-1A87-8E46-A37B-E77710231166}"/>
              </a:ext>
            </a:extLst>
          </p:cNvPr>
          <p:cNvSpPr/>
          <p:nvPr/>
        </p:nvSpPr>
        <p:spPr bwMode="auto">
          <a:xfrm>
            <a:off x="8090679" y="3693023"/>
            <a:ext cx="396510" cy="786585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0658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83744" y="131074"/>
            <a:ext cx="8404656" cy="1005840"/>
          </a:xfrm>
        </p:spPr>
        <p:txBody>
          <a:bodyPr/>
          <a:lstStyle/>
          <a:p>
            <a:r>
              <a:rPr lang="en-US" sz="2800" dirty="0"/>
              <a:t>Goal: Perform UQ analysis of the HED Sonoma campaign experiments: constrained radiation flow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0510FB-875D-9547-BEC7-94F42852A5CF}"/>
              </a:ext>
            </a:extLst>
          </p:cNvPr>
          <p:cNvGrpSpPr/>
          <p:nvPr/>
        </p:nvGrpSpPr>
        <p:grpSpPr>
          <a:xfrm>
            <a:off x="58097" y="1291620"/>
            <a:ext cx="6238240" cy="3030634"/>
            <a:chOff x="13336" y="1304773"/>
            <a:chExt cx="6238240" cy="303063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D3B4A31-F264-6E45-91A8-A36644D77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6" y="1304773"/>
              <a:ext cx="6238240" cy="3030634"/>
            </a:xfrm>
            <a:prstGeom prst="rect">
              <a:avLst/>
            </a:prstGeom>
          </p:spPr>
        </p:pic>
        <p:sp>
          <p:nvSpPr>
            <p:cNvPr id="15" name="Block Arc 10">
              <a:extLst>
                <a:ext uri="{FF2B5EF4-FFF2-40B4-BE49-F238E27FC236}">
                  <a16:creationId xmlns:a16="http://schemas.microsoft.com/office/drawing/2014/main" id="{22C95066-6B17-F946-A961-DE6A9A4AAA1F}"/>
                </a:ext>
              </a:extLst>
            </p:cNvPr>
            <p:cNvSpPr/>
            <p:nvPr/>
          </p:nvSpPr>
          <p:spPr bwMode="auto">
            <a:xfrm rot="17078096">
              <a:off x="3237362" y="2980011"/>
              <a:ext cx="1152590" cy="594328"/>
            </a:xfrm>
            <a:custGeom>
              <a:avLst/>
              <a:gdLst>
                <a:gd name="connsiteX0" fmla="*/ 1204452 w 2373070"/>
                <a:gd name="connsiteY0" fmla="*/ 80 h 1397992"/>
                <a:gd name="connsiteX1" fmla="*/ 2373070 w 2373070"/>
                <a:gd name="connsiteY1" fmla="*/ 698996 h 1397992"/>
                <a:gd name="connsiteX2" fmla="*/ 2023572 w 2373070"/>
                <a:gd name="connsiteY2" fmla="*/ 698996 h 1397992"/>
                <a:gd name="connsiteX3" fmla="*/ 1195494 w 2373070"/>
                <a:gd name="connsiteY3" fmla="*/ 349518 h 1397992"/>
                <a:gd name="connsiteX4" fmla="*/ 1204452 w 2373070"/>
                <a:gd name="connsiteY4" fmla="*/ 80 h 1397992"/>
                <a:gd name="connsiteX0" fmla="*/ 8958 w 1177576"/>
                <a:gd name="connsiteY0" fmla="*/ 0 h 698916"/>
                <a:gd name="connsiteX1" fmla="*/ 1177576 w 1177576"/>
                <a:gd name="connsiteY1" fmla="*/ 698916 h 698916"/>
                <a:gd name="connsiteX2" fmla="*/ 828078 w 1177576"/>
                <a:gd name="connsiteY2" fmla="*/ 698916 h 698916"/>
                <a:gd name="connsiteX3" fmla="*/ 0 w 1177576"/>
                <a:gd name="connsiteY3" fmla="*/ 349438 h 698916"/>
                <a:gd name="connsiteX4" fmla="*/ 8958 w 1177576"/>
                <a:gd name="connsiteY4" fmla="*/ 0 h 698916"/>
                <a:gd name="connsiteX0" fmla="*/ 8958 w 1177576"/>
                <a:gd name="connsiteY0" fmla="*/ 14750 h 713666"/>
                <a:gd name="connsiteX1" fmla="*/ 1177576 w 1177576"/>
                <a:gd name="connsiteY1" fmla="*/ 713666 h 713666"/>
                <a:gd name="connsiteX2" fmla="*/ 828078 w 1177576"/>
                <a:gd name="connsiteY2" fmla="*/ 713666 h 713666"/>
                <a:gd name="connsiteX3" fmla="*/ 0 w 1177576"/>
                <a:gd name="connsiteY3" fmla="*/ 364188 h 713666"/>
                <a:gd name="connsiteX4" fmla="*/ 8958 w 1177576"/>
                <a:gd name="connsiteY4" fmla="*/ 14750 h 713666"/>
                <a:gd name="connsiteX0" fmla="*/ 8958 w 1177576"/>
                <a:gd name="connsiteY0" fmla="*/ 14750 h 713666"/>
                <a:gd name="connsiteX1" fmla="*/ 1177576 w 1177576"/>
                <a:gd name="connsiteY1" fmla="*/ 713666 h 713666"/>
                <a:gd name="connsiteX2" fmla="*/ 828078 w 1177576"/>
                <a:gd name="connsiteY2" fmla="*/ 713666 h 713666"/>
                <a:gd name="connsiteX3" fmla="*/ 0 w 1177576"/>
                <a:gd name="connsiteY3" fmla="*/ 364188 h 713666"/>
                <a:gd name="connsiteX4" fmla="*/ 8958 w 1177576"/>
                <a:gd name="connsiteY4" fmla="*/ 14750 h 713666"/>
                <a:gd name="connsiteX0" fmla="*/ 8958 w 1177576"/>
                <a:gd name="connsiteY0" fmla="*/ 2395 h 701311"/>
                <a:gd name="connsiteX1" fmla="*/ 1177576 w 1177576"/>
                <a:gd name="connsiteY1" fmla="*/ 701311 h 701311"/>
                <a:gd name="connsiteX2" fmla="*/ 828078 w 1177576"/>
                <a:gd name="connsiteY2" fmla="*/ 701311 h 701311"/>
                <a:gd name="connsiteX3" fmla="*/ 0 w 1177576"/>
                <a:gd name="connsiteY3" fmla="*/ 351833 h 701311"/>
                <a:gd name="connsiteX4" fmla="*/ 8958 w 1177576"/>
                <a:gd name="connsiteY4" fmla="*/ 2395 h 701311"/>
                <a:gd name="connsiteX0" fmla="*/ 8958 w 1177576"/>
                <a:gd name="connsiteY0" fmla="*/ 29775 h 728691"/>
                <a:gd name="connsiteX1" fmla="*/ 1177576 w 1177576"/>
                <a:gd name="connsiteY1" fmla="*/ 728691 h 728691"/>
                <a:gd name="connsiteX2" fmla="*/ 828078 w 1177576"/>
                <a:gd name="connsiteY2" fmla="*/ 728691 h 728691"/>
                <a:gd name="connsiteX3" fmla="*/ 0 w 1177576"/>
                <a:gd name="connsiteY3" fmla="*/ 379213 h 728691"/>
                <a:gd name="connsiteX4" fmla="*/ 8958 w 1177576"/>
                <a:gd name="connsiteY4" fmla="*/ 29775 h 728691"/>
                <a:gd name="connsiteX0" fmla="*/ 8958 w 1143826"/>
                <a:gd name="connsiteY0" fmla="*/ 31840 h 730756"/>
                <a:gd name="connsiteX1" fmla="*/ 1143826 w 1143826"/>
                <a:gd name="connsiteY1" fmla="*/ 690744 h 730756"/>
                <a:gd name="connsiteX2" fmla="*/ 828078 w 1143826"/>
                <a:gd name="connsiteY2" fmla="*/ 730756 h 730756"/>
                <a:gd name="connsiteX3" fmla="*/ 0 w 1143826"/>
                <a:gd name="connsiteY3" fmla="*/ 381278 h 730756"/>
                <a:gd name="connsiteX4" fmla="*/ 8958 w 1143826"/>
                <a:gd name="connsiteY4" fmla="*/ 31840 h 730756"/>
                <a:gd name="connsiteX0" fmla="*/ 8958 w 1143826"/>
                <a:gd name="connsiteY0" fmla="*/ 31840 h 785965"/>
                <a:gd name="connsiteX1" fmla="*/ 1143826 w 1143826"/>
                <a:gd name="connsiteY1" fmla="*/ 690744 h 785965"/>
                <a:gd name="connsiteX2" fmla="*/ 822262 w 1143826"/>
                <a:gd name="connsiteY2" fmla="*/ 785965 h 785965"/>
                <a:gd name="connsiteX3" fmla="*/ 0 w 1143826"/>
                <a:gd name="connsiteY3" fmla="*/ 381278 h 785965"/>
                <a:gd name="connsiteX4" fmla="*/ 8958 w 1143826"/>
                <a:gd name="connsiteY4" fmla="*/ 31840 h 785965"/>
                <a:gd name="connsiteX0" fmla="*/ 8958 w 1143826"/>
                <a:gd name="connsiteY0" fmla="*/ 31840 h 781999"/>
                <a:gd name="connsiteX1" fmla="*/ 1143826 w 1143826"/>
                <a:gd name="connsiteY1" fmla="*/ 690744 h 781999"/>
                <a:gd name="connsiteX2" fmla="*/ 808173 w 1143826"/>
                <a:gd name="connsiteY2" fmla="*/ 782000 h 781999"/>
                <a:gd name="connsiteX3" fmla="*/ 0 w 1143826"/>
                <a:gd name="connsiteY3" fmla="*/ 381278 h 781999"/>
                <a:gd name="connsiteX4" fmla="*/ 8958 w 1143826"/>
                <a:gd name="connsiteY4" fmla="*/ 31840 h 781999"/>
                <a:gd name="connsiteX0" fmla="*/ 8958 w 1143826"/>
                <a:gd name="connsiteY0" fmla="*/ 31840 h 782000"/>
                <a:gd name="connsiteX1" fmla="*/ 1143826 w 1143826"/>
                <a:gd name="connsiteY1" fmla="*/ 690744 h 782000"/>
                <a:gd name="connsiteX2" fmla="*/ 808173 w 1143826"/>
                <a:gd name="connsiteY2" fmla="*/ 782000 h 782000"/>
                <a:gd name="connsiteX3" fmla="*/ 0 w 1143826"/>
                <a:gd name="connsiteY3" fmla="*/ 381278 h 782000"/>
                <a:gd name="connsiteX4" fmla="*/ 8958 w 1143826"/>
                <a:gd name="connsiteY4" fmla="*/ 31840 h 782000"/>
                <a:gd name="connsiteX0" fmla="*/ 8958 w 1143826"/>
                <a:gd name="connsiteY0" fmla="*/ 31840 h 802746"/>
                <a:gd name="connsiteX1" fmla="*/ 1143826 w 1143826"/>
                <a:gd name="connsiteY1" fmla="*/ 690744 h 802746"/>
                <a:gd name="connsiteX2" fmla="*/ 812241 w 1143826"/>
                <a:gd name="connsiteY2" fmla="*/ 802746 h 802746"/>
                <a:gd name="connsiteX3" fmla="*/ 0 w 1143826"/>
                <a:gd name="connsiteY3" fmla="*/ 381278 h 802746"/>
                <a:gd name="connsiteX4" fmla="*/ 8958 w 1143826"/>
                <a:gd name="connsiteY4" fmla="*/ 31840 h 802746"/>
                <a:gd name="connsiteX0" fmla="*/ 34019 w 1168887"/>
                <a:gd name="connsiteY0" fmla="*/ 31840 h 802746"/>
                <a:gd name="connsiteX1" fmla="*/ 1168887 w 1168887"/>
                <a:gd name="connsiteY1" fmla="*/ 690744 h 802746"/>
                <a:gd name="connsiteX2" fmla="*/ 837302 w 1168887"/>
                <a:gd name="connsiteY2" fmla="*/ 802746 h 802746"/>
                <a:gd name="connsiteX3" fmla="*/ 0 w 1168887"/>
                <a:gd name="connsiteY3" fmla="*/ 372264 h 802746"/>
                <a:gd name="connsiteX4" fmla="*/ 34019 w 1168887"/>
                <a:gd name="connsiteY4" fmla="*/ 31840 h 80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887" h="802746">
                  <a:moveTo>
                    <a:pt x="34019" y="31840"/>
                  </a:moveTo>
                  <a:cubicBezTo>
                    <a:pt x="998294" y="-121545"/>
                    <a:pt x="1168887" y="308815"/>
                    <a:pt x="1168887" y="690744"/>
                  </a:cubicBezTo>
                  <a:lnTo>
                    <a:pt x="837302" y="802746"/>
                  </a:lnTo>
                  <a:cubicBezTo>
                    <a:pt x="865340" y="601431"/>
                    <a:pt x="732681" y="200615"/>
                    <a:pt x="0" y="372264"/>
                  </a:cubicBezTo>
                  <a:lnTo>
                    <a:pt x="34019" y="31840"/>
                  </a:lnTo>
                  <a:close/>
                </a:path>
              </a:pathLst>
            </a:custGeom>
            <a:solidFill>
              <a:srgbClr val="FECF00"/>
            </a:soli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A7B48C-82D9-2642-9D01-1312E7996739}"/>
              </a:ext>
            </a:extLst>
          </p:cNvPr>
          <p:cNvSpPr txBox="1"/>
          <p:nvPr/>
        </p:nvSpPr>
        <p:spPr>
          <a:xfrm>
            <a:off x="2686409" y="429229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0% blocked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54F9151-7845-9840-A231-EBC24845DD40}"/>
              </a:ext>
            </a:extLst>
          </p:cNvPr>
          <p:cNvSpPr txBox="1"/>
          <p:nvPr/>
        </p:nvSpPr>
        <p:spPr>
          <a:xfrm>
            <a:off x="5858674" y="430038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50% blocked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995406-49C7-1841-ACCA-E771098DF927}"/>
              </a:ext>
            </a:extLst>
          </p:cNvPr>
          <p:cNvGrpSpPr/>
          <p:nvPr/>
        </p:nvGrpSpPr>
        <p:grpSpPr>
          <a:xfrm>
            <a:off x="5595200" y="4629076"/>
            <a:ext cx="1714500" cy="1714500"/>
            <a:chOff x="3013511" y="4658641"/>
            <a:chExt cx="1714500" cy="1714500"/>
          </a:xfrm>
        </p:grpSpPr>
        <p:sp>
          <p:nvSpPr>
            <p:cNvPr id="6" name="Donut 5">
              <a:extLst>
                <a:ext uri="{FF2B5EF4-FFF2-40B4-BE49-F238E27FC236}">
                  <a16:creationId xmlns:a16="http://schemas.microsoft.com/office/drawing/2014/main" id="{C8C8C225-2CFE-C04D-AB70-21BB911DA290}"/>
                </a:ext>
              </a:extLst>
            </p:cNvPr>
            <p:cNvSpPr/>
            <p:nvPr/>
          </p:nvSpPr>
          <p:spPr bwMode="auto">
            <a:xfrm>
              <a:off x="3038691" y="4703494"/>
              <a:ext cx="1669647" cy="1669647"/>
            </a:xfrm>
            <a:prstGeom prst="donut">
              <a:avLst>
                <a:gd name="adj" fmla="val 33764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89" name="Donut 88">
              <a:extLst>
                <a:ext uri="{FF2B5EF4-FFF2-40B4-BE49-F238E27FC236}">
                  <a16:creationId xmlns:a16="http://schemas.microsoft.com/office/drawing/2014/main" id="{AF7F2D2B-EE81-6848-930A-45B6B842118B}"/>
                </a:ext>
              </a:extLst>
            </p:cNvPr>
            <p:cNvSpPr/>
            <p:nvPr/>
          </p:nvSpPr>
          <p:spPr bwMode="auto">
            <a:xfrm>
              <a:off x="3552535" y="5220572"/>
              <a:ext cx="635489" cy="635489"/>
            </a:xfrm>
            <a:prstGeom prst="donut">
              <a:avLst>
                <a:gd name="adj" fmla="val 916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90" name="Donut 89">
              <a:extLst>
                <a:ext uri="{FF2B5EF4-FFF2-40B4-BE49-F238E27FC236}">
                  <a16:creationId xmlns:a16="http://schemas.microsoft.com/office/drawing/2014/main" id="{42DDC0F2-B024-2344-8901-C99C2A243365}"/>
                </a:ext>
              </a:extLst>
            </p:cNvPr>
            <p:cNvSpPr/>
            <p:nvPr/>
          </p:nvSpPr>
          <p:spPr bwMode="auto">
            <a:xfrm>
              <a:off x="3013511" y="4658641"/>
              <a:ext cx="1714500" cy="1714500"/>
            </a:xfrm>
            <a:prstGeom prst="donut">
              <a:avLst>
                <a:gd name="adj" fmla="val 4143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91" name="Donut 90">
              <a:extLst>
                <a:ext uri="{FF2B5EF4-FFF2-40B4-BE49-F238E27FC236}">
                  <a16:creationId xmlns:a16="http://schemas.microsoft.com/office/drawing/2014/main" id="{D1451D3B-E5C5-554E-A408-2905EDFFFCCC}"/>
                </a:ext>
              </a:extLst>
            </p:cNvPr>
            <p:cNvSpPr/>
            <p:nvPr/>
          </p:nvSpPr>
          <p:spPr bwMode="auto">
            <a:xfrm>
              <a:off x="3305160" y="4971092"/>
              <a:ext cx="1130238" cy="1130238"/>
            </a:xfrm>
            <a:prstGeom prst="donut">
              <a:avLst>
                <a:gd name="adj" fmla="val 22288"/>
              </a:avLst>
            </a:prstGeom>
            <a:solidFill>
              <a:srgbClr val="FECF00"/>
            </a:soli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3E226D2-3D51-B644-BAC5-2632CFF7ECA0}"/>
              </a:ext>
            </a:extLst>
          </p:cNvPr>
          <p:cNvGrpSpPr/>
          <p:nvPr/>
        </p:nvGrpSpPr>
        <p:grpSpPr>
          <a:xfrm>
            <a:off x="2504348" y="4596861"/>
            <a:ext cx="1714500" cy="1714500"/>
            <a:chOff x="434544" y="4646405"/>
            <a:chExt cx="1714500" cy="1714500"/>
          </a:xfrm>
        </p:grpSpPr>
        <p:sp>
          <p:nvSpPr>
            <p:cNvPr id="34" name="Donut 33">
              <a:extLst>
                <a:ext uri="{FF2B5EF4-FFF2-40B4-BE49-F238E27FC236}">
                  <a16:creationId xmlns:a16="http://schemas.microsoft.com/office/drawing/2014/main" id="{1204C46A-FD72-BA4D-A250-619AB5D53A19}"/>
                </a:ext>
              </a:extLst>
            </p:cNvPr>
            <p:cNvSpPr/>
            <p:nvPr/>
          </p:nvSpPr>
          <p:spPr bwMode="auto">
            <a:xfrm>
              <a:off x="459724" y="4691258"/>
              <a:ext cx="1669647" cy="1669647"/>
            </a:xfrm>
            <a:prstGeom prst="donut">
              <a:avLst>
                <a:gd name="adj" fmla="val 33764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5" name="Donut 34">
              <a:extLst>
                <a:ext uri="{FF2B5EF4-FFF2-40B4-BE49-F238E27FC236}">
                  <a16:creationId xmlns:a16="http://schemas.microsoft.com/office/drawing/2014/main" id="{50581C93-D159-9B45-AE7C-49117D3E5A10}"/>
                </a:ext>
              </a:extLst>
            </p:cNvPr>
            <p:cNvSpPr/>
            <p:nvPr/>
          </p:nvSpPr>
          <p:spPr bwMode="auto">
            <a:xfrm>
              <a:off x="973568" y="5208336"/>
              <a:ext cx="635489" cy="635489"/>
            </a:xfrm>
            <a:prstGeom prst="donut">
              <a:avLst>
                <a:gd name="adj" fmla="val 916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6" name="Donut 35">
              <a:extLst>
                <a:ext uri="{FF2B5EF4-FFF2-40B4-BE49-F238E27FC236}">
                  <a16:creationId xmlns:a16="http://schemas.microsoft.com/office/drawing/2014/main" id="{CCA957D3-0684-EE46-9B06-7FC335D008C9}"/>
                </a:ext>
              </a:extLst>
            </p:cNvPr>
            <p:cNvSpPr/>
            <p:nvPr/>
          </p:nvSpPr>
          <p:spPr bwMode="auto">
            <a:xfrm>
              <a:off x="434544" y="4646405"/>
              <a:ext cx="1714500" cy="1714500"/>
            </a:xfrm>
            <a:prstGeom prst="donut">
              <a:avLst>
                <a:gd name="adj" fmla="val 4143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81201B5-AAED-E84A-B122-899BE4A55099}"/>
              </a:ext>
            </a:extLst>
          </p:cNvPr>
          <p:cNvSpPr txBox="1"/>
          <p:nvPr/>
        </p:nvSpPr>
        <p:spPr>
          <a:xfrm>
            <a:off x="6436474" y="1448140"/>
            <a:ext cx="235192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5 Sonoma shots were </a:t>
            </a:r>
          </a:p>
          <a:p>
            <a:r>
              <a:rPr lang="en-US" sz="1600" b="1" dirty="0"/>
              <a:t>Performed on NIF: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0% blocking washer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25%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37.5%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50%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62.5%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C37F23-2909-7E48-81D4-1EAC2B505AAD}"/>
              </a:ext>
            </a:extLst>
          </p:cNvPr>
          <p:cNvCxnSpPr>
            <a:cxnSpLocks/>
          </p:cNvCxnSpPr>
          <p:nvPr/>
        </p:nvCxnSpPr>
        <p:spPr>
          <a:xfrm flipH="1" flipV="1">
            <a:off x="3601845" y="3456882"/>
            <a:ext cx="2484667" cy="1820334"/>
          </a:xfrm>
          <a:prstGeom prst="straightConnector1">
            <a:avLst/>
          </a:prstGeom>
          <a:ln w="6032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5D1689E-7D4A-F749-8F6F-173B606C53DC}"/>
              </a:ext>
            </a:extLst>
          </p:cNvPr>
          <p:cNvSpPr txBox="1"/>
          <p:nvPr/>
        </p:nvSpPr>
        <p:spPr>
          <a:xfrm>
            <a:off x="318280" y="5434558"/>
            <a:ext cx="1433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25 </a:t>
            </a:r>
            <a:r>
              <a:rPr lang="en-US" u="sng" dirty="0" err="1"/>
              <a:t>μm</a:t>
            </a:r>
            <a:r>
              <a:rPr lang="en-US" u="sng" dirty="0"/>
              <a:t> thick:</a:t>
            </a:r>
          </a:p>
          <a:p>
            <a:r>
              <a:rPr lang="en-US" dirty="0"/>
              <a:t>Si 20 </a:t>
            </a:r>
            <a:r>
              <a:rPr lang="en-US" dirty="0" err="1"/>
              <a:t>μm</a:t>
            </a:r>
            <a:endParaRPr lang="en-US" dirty="0"/>
          </a:p>
          <a:p>
            <a:r>
              <a:rPr lang="en-US" dirty="0"/>
              <a:t>Au 5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81C22D-6FA1-4F40-A1BD-1B372A470CCE}"/>
              </a:ext>
            </a:extLst>
          </p:cNvPr>
          <p:cNvSpPr txBox="1"/>
          <p:nvPr/>
        </p:nvSpPr>
        <p:spPr>
          <a:xfrm rot="21291831">
            <a:off x="4190969" y="2347171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Supersonic SiO</a:t>
            </a:r>
            <a:r>
              <a:rPr lang="en-US" sz="1200" baseline="-25000" dirty="0">
                <a:solidFill>
                  <a:schemeClr val="accent1"/>
                </a:solidFill>
              </a:rPr>
              <a:t>2</a:t>
            </a:r>
            <a:r>
              <a:rPr lang="en-US" sz="1200" dirty="0">
                <a:solidFill>
                  <a:schemeClr val="accent1"/>
                </a:solidFill>
              </a:rPr>
              <a:t> annulus </a:t>
            </a:r>
          </a:p>
          <a:p>
            <a:r>
              <a:rPr lang="en-US" sz="1200" dirty="0">
                <a:solidFill>
                  <a:schemeClr val="accent1"/>
                </a:solidFill>
              </a:rPr>
              <a:t>with Ta</a:t>
            </a:r>
            <a:r>
              <a:rPr lang="en-US" sz="1200" baseline="-25000" dirty="0">
                <a:solidFill>
                  <a:schemeClr val="accent1"/>
                </a:solidFill>
              </a:rPr>
              <a:t>2</a:t>
            </a:r>
            <a:r>
              <a:rPr lang="en-US" sz="1200" dirty="0">
                <a:solidFill>
                  <a:schemeClr val="accent1"/>
                </a:solidFill>
              </a:rPr>
              <a:t>O</a:t>
            </a:r>
            <a:r>
              <a:rPr lang="en-US" sz="1200" baseline="-25000" dirty="0">
                <a:solidFill>
                  <a:schemeClr val="accent1"/>
                </a:solidFill>
              </a:rPr>
              <a:t>5</a:t>
            </a:r>
            <a:r>
              <a:rPr lang="en-US" sz="1200" dirty="0">
                <a:solidFill>
                  <a:schemeClr val="accent1"/>
                </a:solidFill>
              </a:rPr>
              <a:t> walls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C26C36-6FD3-6243-B140-61C5DC765400}"/>
              </a:ext>
            </a:extLst>
          </p:cNvPr>
          <p:cNvSpPr txBox="1"/>
          <p:nvPr/>
        </p:nvSpPr>
        <p:spPr>
          <a:xfrm>
            <a:off x="215881" y="4630885"/>
            <a:ext cx="19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Gold/silicon</a:t>
            </a:r>
          </a:p>
          <a:p>
            <a:r>
              <a:rPr lang="en-US" dirty="0"/>
              <a:t>blocking washer: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9A4DEFF-13C3-C74E-8C9D-2D3D60F0E3E9}"/>
              </a:ext>
            </a:extLst>
          </p:cNvPr>
          <p:cNvCxnSpPr>
            <a:cxnSpLocks/>
          </p:cNvCxnSpPr>
          <p:nvPr/>
        </p:nvCxnSpPr>
        <p:spPr>
          <a:xfrm flipV="1">
            <a:off x="5110347" y="2782662"/>
            <a:ext cx="698878" cy="92308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64A33F-B81B-9F4E-B9F1-761B1234FFCC}"/>
              </a:ext>
            </a:extLst>
          </p:cNvPr>
          <p:cNvSpPr txBox="1"/>
          <p:nvPr/>
        </p:nvSpPr>
        <p:spPr>
          <a:xfrm rot="21184609">
            <a:off x="4523325" y="2759810"/>
            <a:ext cx="6783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rad flow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308F0F-0A0B-8642-9135-29D77A80C92C}"/>
              </a:ext>
            </a:extLst>
          </p:cNvPr>
          <p:cNvSpPr txBox="1"/>
          <p:nvPr/>
        </p:nvSpPr>
        <p:spPr>
          <a:xfrm>
            <a:off x="6366775" y="3320684"/>
            <a:ext cx="2491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B00FF"/>
                </a:solidFill>
              </a:rPr>
              <a:t>We will use this experimental</a:t>
            </a:r>
          </a:p>
          <a:p>
            <a:r>
              <a:rPr lang="en-US" sz="1400" dirty="0">
                <a:solidFill>
                  <a:srgbClr val="0B00FF"/>
                </a:solidFill>
              </a:rPr>
              <a:t>data to do a UQ analysis</a:t>
            </a:r>
          </a:p>
        </p:txBody>
      </p:sp>
    </p:spTree>
    <p:extLst>
      <p:ext uri="{BB962C8B-B14F-4D97-AF65-F5344CB8AC3E}">
        <p14:creationId xmlns:p14="http://schemas.microsoft.com/office/powerpoint/2010/main" val="6544004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37448" y="211539"/>
            <a:ext cx="8424041" cy="1005840"/>
          </a:xfrm>
        </p:spPr>
        <p:txBody>
          <a:bodyPr/>
          <a:lstStyle/>
          <a:p>
            <a:r>
              <a:rPr lang="en-US" dirty="0"/>
              <a:t>HED UQ: Sonoma “Supercharged” radiation flow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46EA5EF-0D9C-B642-9D2F-565258ECE224}"/>
              </a:ext>
            </a:extLst>
          </p:cNvPr>
          <p:cNvGrpSpPr/>
          <p:nvPr/>
        </p:nvGrpSpPr>
        <p:grpSpPr>
          <a:xfrm>
            <a:off x="337448" y="1323083"/>
            <a:ext cx="8584134" cy="2051221"/>
            <a:chOff x="164450" y="1446653"/>
            <a:chExt cx="8584134" cy="2051221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E7D9F46-600B-A644-98CB-8C8091137A2F}"/>
                </a:ext>
              </a:extLst>
            </p:cNvPr>
            <p:cNvSpPr/>
            <p:nvPr/>
          </p:nvSpPr>
          <p:spPr bwMode="auto">
            <a:xfrm>
              <a:off x="164450" y="1446653"/>
              <a:ext cx="1495168" cy="2051221"/>
            </a:xfrm>
            <a:custGeom>
              <a:avLst/>
              <a:gdLst>
                <a:gd name="connsiteX0" fmla="*/ 0 w 1495168"/>
                <a:gd name="connsiteY0" fmla="*/ 2026508 h 2051221"/>
                <a:gd name="connsiteX1" fmla="*/ 12357 w 1495168"/>
                <a:gd name="connsiteY1" fmla="*/ 976184 h 2051221"/>
                <a:gd name="connsiteX2" fmla="*/ 210065 w 1495168"/>
                <a:gd name="connsiteY2" fmla="*/ 308919 h 2051221"/>
                <a:gd name="connsiteX3" fmla="*/ 852617 w 1495168"/>
                <a:gd name="connsiteY3" fmla="*/ 0 h 2051221"/>
                <a:gd name="connsiteX4" fmla="*/ 1495168 w 1495168"/>
                <a:gd name="connsiteY4" fmla="*/ 0 h 2051221"/>
                <a:gd name="connsiteX5" fmla="*/ 1495168 w 1495168"/>
                <a:gd name="connsiteY5" fmla="*/ 358346 h 2051221"/>
                <a:gd name="connsiteX6" fmla="*/ 877330 w 1495168"/>
                <a:gd name="connsiteY6" fmla="*/ 370702 h 2051221"/>
                <a:gd name="connsiteX7" fmla="*/ 395417 w 1495168"/>
                <a:gd name="connsiteY7" fmla="*/ 642551 h 2051221"/>
                <a:gd name="connsiteX8" fmla="*/ 321276 w 1495168"/>
                <a:gd name="connsiteY8" fmla="*/ 1037967 h 2051221"/>
                <a:gd name="connsiteX9" fmla="*/ 321276 w 1495168"/>
                <a:gd name="connsiteY9" fmla="*/ 2051221 h 2051221"/>
                <a:gd name="connsiteX10" fmla="*/ 0 w 1495168"/>
                <a:gd name="connsiteY10" fmla="*/ 2026508 h 2051221"/>
                <a:gd name="connsiteX0" fmla="*/ 0 w 1495168"/>
                <a:gd name="connsiteY0" fmla="*/ 2026508 h 2051221"/>
                <a:gd name="connsiteX1" fmla="*/ 12357 w 1495168"/>
                <a:gd name="connsiteY1" fmla="*/ 976184 h 2051221"/>
                <a:gd name="connsiteX2" fmla="*/ 210065 w 1495168"/>
                <a:gd name="connsiteY2" fmla="*/ 308919 h 2051221"/>
                <a:gd name="connsiteX3" fmla="*/ 852617 w 1495168"/>
                <a:gd name="connsiteY3" fmla="*/ 0 h 2051221"/>
                <a:gd name="connsiteX4" fmla="*/ 1495168 w 1495168"/>
                <a:gd name="connsiteY4" fmla="*/ 0 h 2051221"/>
                <a:gd name="connsiteX5" fmla="*/ 1495168 w 1495168"/>
                <a:gd name="connsiteY5" fmla="*/ 358346 h 2051221"/>
                <a:gd name="connsiteX6" fmla="*/ 877330 w 1495168"/>
                <a:gd name="connsiteY6" fmla="*/ 370702 h 2051221"/>
                <a:gd name="connsiteX7" fmla="*/ 395417 w 1495168"/>
                <a:gd name="connsiteY7" fmla="*/ 642551 h 2051221"/>
                <a:gd name="connsiteX8" fmla="*/ 321276 w 1495168"/>
                <a:gd name="connsiteY8" fmla="*/ 1037967 h 2051221"/>
                <a:gd name="connsiteX9" fmla="*/ 321276 w 1495168"/>
                <a:gd name="connsiteY9" fmla="*/ 2051221 h 2051221"/>
                <a:gd name="connsiteX10" fmla="*/ 0 w 1495168"/>
                <a:gd name="connsiteY10" fmla="*/ 2026508 h 2051221"/>
                <a:gd name="connsiteX0" fmla="*/ 0 w 1495168"/>
                <a:gd name="connsiteY0" fmla="*/ 2026508 h 2051221"/>
                <a:gd name="connsiteX1" fmla="*/ 12357 w 1495168"/>
                <a:gd name="connsiteY1" fmla="*/ 976184 h 2051221"/>
                <a:gd name="connsiteX2" fmla="*/ 210065 w 1495168"/>
                <a:gd name="connsiteY2" fmla="*/ 308919 h 2051221"/>
                <a:gd name="connsiteX3" fmla="*/ 852617 w 1495168"/>
                <a:gd name="connsiteY3" fmla="*/ 0 h 2051221"/>
                <a:gd name="connsiteX4" fmla="*/ 1495168 w 1495168"/>
                <a:gd name="connsiteY4" fmla="*/ 0 h 2051221"/>
                <a:gd name="connsiteX5" fmla="*/ 1495168 w 1495168"/>
                <a:gd name="connsiteY5" fmla="*/ 358346 h 2051221"/>
                <a:gd name="connsiteX6" fmla="*/ 877330 w 1495168"/>
                <a:gd name="connsiteY6" fmla="*/ 370702 h 2051221"/>
                <a:gd name="connsiteX7" fmla="*/ 395417 w 1495168"/>
                <a:gd name="connsiteY7" fmla="*/ 642551 h 2051221"/>
                <a:gd name="connsiteX8" fmla="*/ 321276 w 1495168"/>
                <a:gd name="connsiteY8" fmla="*/ 1037967 h 2051221"/>
                <a:gd name="connsiteX9" fmla="*/ 321276 w 1495168"/>
                <a:gd name="connsiteY9" fmla="*/ 2051221 h 2051221"/>
                <a:gd name="connsiteX10" fmla="*/ 0 w 1495168"/>
                <a:gd name="connsiteY10" fmla="*/ 2026508 h 2051221"/>
                <a:gd name="connsiteX0" fmla="*/ 0 w 1495168"/>
                <a:gd name="connsiteY0" fmla="*/ 2026508 h 2051221"/>
                <a:gd name="connsiteX1" fmla="*/ 12357 w 1495168"/>
                <a:gd name="connsiteY1" fmla="*/ 976184 h 2051221"/>
                <a:gd name="connsiteX2" fmla="*/ 210065 w 1495168"/>
                <a:gd name="connsiteY2" fmla="*/ 308919 h 2051221"/>
                <a:gd name="connsiteX3" fmla="*/ 852617 w 1495168"/>
                <a:gd name="connsiteY3" fmla="*/ 0 h 2051221"/>
                <a:gd name="connsiteX4" fmla="*/ 1495168 w 1495168"/>
                <a:gd name="connsiteY4" fmla="*/ 0 h 2051221"/>
                <a:gd name="connsiteX5" fmla="*/ 1495168 w 1495168"/>
                <a:gd name="connsiteY5" fmla="*/ 358346 h 2051221"/>
                <a:gd name="connsiteX6" fmla="*/ 877330 w 1495168"/>
                <a:gd name="connsiteY6" fmla="*/ 370702 h 2051221"/>
                <a:gd name="connsiteX7" fmla="*/ 395417 w 1495168"/>
                <a:gd name="connsiteY7" fmla="*/ 642551 h 2051221"/>
                <a:gd name="connsiteX8" fmla="*/ 321276 w 1495168"/>
                <a:gd name="connsiteY8" fmla="*/ 1037967 h 2051221"/>
                <a:gd name="connsiteX9" fmla="*/ 321276 w 1495168"/>
                <a:gd name="connsiteY9" fmla="*/ 2051221 h 2051221"/>
                <a:gd name="connsiteX10" fmla="*/ 0 w 1495168"/>
                <a:gd name="connsiteY10" fmla="*/ 2026508 h 2051221"/>
                <a:gd name="connsiteX0" fmla="*/ 0 w 1495168"/>
                <a:gd name="connsiteY0" fmla="*/ 2026508 h 2051221"/>
                <a:gd name="connsiteX1" fmla="*/ 12357 w 1495168"/>
                <a:gd name="connsiteY1" fmla="*/ 976184 h 2051221"/>
                <a:gd name="connsiteX2" fmla="*/ 210065 w 1495168"/>
                <a:gd name="connsiteY2" fmla="*/ 308919 h 2051221"/>
                <a:gd name="connsiteX3" fmla="*/ 852617 w 1495168"/>
                <a:gd name="connsiteY3" fmla="*/ 0 h 2051221"/>
                <a:gd name="connsiteX4" fmla="*/ 1495168 w 1495168"/>
                <a:gd name="connsiteY4" fmla="*/ 0 h 2051221"/>
                <a:gd name="connsiteX5" fmla="*/ 1495168 w 1495168"/>
                <a:gd name="connsiteY5" fmla="*/ 358346 h 2051221"/>
                <a:gd name="connsiteX6" fmla="*/ 877330 w 1495168"/>
                <a:gd name="connsiteY6" fmla="*/ 370702 h 2051221"/>
                <a:gd name="connsiteX7" fmla="*/ 395417 w 1495168"/>
                <a:gd name="connsiteY7" fmla="*/ 642551 h 2051221"/>
                <a:gd name="connsiteX8" fmla="*/ 321276 w 1495168"/>
                <a:gd name="connsiteY8" fmla="*/ 1037967 h 2051221"/>
                <a:gd name="connsiteX9" fmla="*/ 321276 w 1495168"/>
                <a:gd name="connsiteY9" fmla="*/ 2051221 h 2051221"/>
                <a:gd name="connsiteX10" fmla="*/ 0 w 1495168"/>
                <a:gd name="connsiteY10" fmla="*/ 2026508 h 2051221"/>
                <a:gd name="connsiteX0" fmla="*/ 0 w 1495168"/>
                <a:gd name="connsiteY0" fmla="*/ 2026508 h 2051221"/>
                <a:gd name="connsiteX1" fmla="*/ 12357 w 1495168"/>
                <a:gd name="connsiteY1" fmla="*/ 976184 h 2051221"/>
                <a:gd name="connsiteX2" fmla="*/ 210065 w 1495168"/>
                <a:gd name="connsiteY2" fmla="*/ 308919 h 2051221"/>
                <a:gd name="connsiteX3" fmla="*/ 852617 w 1495168"/>
                <a:gd name="connsiteY3" fmla="*/ 0 h 2051221"/>
                <a:gd name="connsiteX4" fmla="*/ 1495168 w 1495168"/>
                <a:gd name="connsiteY4" fmla="*/ 0 h 2051221"/>
                <a:gd name="connsiteX5" fmla="*/ 1495168 w 1495168"/>
                <a:gd name="connsiteY5" fmla="*/ 358346 h 2051221"/>
                <a:gd name="connsiteX6" fmla="*/ 877330 w 1495168"/>
                <a:gd name="connsiteY6" fmla="*/ 370702 h 2051221"/>
                <a:gd name="connsiteX7" fmla="*/ 469557 w 1495168"/>
                <a:gd name="connsiteY7" fmla="*/ 654908 h 2051221"/>
                <a:gd name="connsiteX8" fmla="*/ 321276 w 1495168"/>
                <a:gd name="connsiteY8" fmla="*/ 1037967 h 2051221"/>
                <a:gd name="connsiteX9" fmla="*/ 321276 w 1495168"/>
                <a:gd name="connsiteY9" fmla="*/ 2051221 h 2051221"/>
                <a:gd name="connsiteX10" fmla="*/ 0 w 1495168"/>
                <a:gd name="connsiteY10" fmla="*/ 2026508 h 2051221"/>
                <a:gd name="connsiteX0" fmla="*/ 0 w 1495168"/>
                <a:gd name="connsiteY0" fmla="*/ 2026508 h 2051221"/>
                <a:gd name="connsiteX1" fmla="*/ 12357 w 1495168"/>
                <a:gd name="connsiteY1" fmla="*/ 976184 h 2051221"/>
                <a:gd name="connsiteX2" fmla="*/ 210065 w 1495168"/>
                <a:gd name="connsiteY2" fmla="*/ 308919 h 2051221"/>
                <a:gd name="connsiteX3" fmla="*/ 852617 w 1495168"/>
                <a:gd name="connsiteY3" fmla="*/ 0 h 2051221"/>
                <a:gd name="connsiteX4" fmla="*/ 1495168 w 1495168"/>
                <a:gd name="connsiteY4" fmla="*/ 0 h 2051221"/>
                <a:gd name="connsiteX5" fmla="*/ 1495168 w 1495168"/>
                <a:gd name="connsiteY5" fmla="*/ 321276 h 2051221"/>
                <a:gd name="connsiteX6" fmla="*/ 877330 w 1495168"/>
                <a:gd name="connsiteY6" fmla="*/ 370702 h 2051221"/>
                <a:gd name="connsiteX7" fmla="*/ 469557 w 1495168"/>
                <a:gd name="connsiteY7" fmla="*/ 654908 h 2051221"/>
                <a:gd name="connsiteX8" fmla="*/ 321276 w 1495168"/>
                <a:gd name="connsiteY8" fmla="*/ 1037967 h 2051221"/>
                <a:gd name="connsiteX9" fmla="*/ 321276 w 1495168"/>
                <a:gd name="connsiteY9" fmla="*/ 2051221 h 2051221"/>
                <a:gd name="connsiteX10" fmla="*/ 0 w 1495168"/>
                <a:gd name="connsiteY10" fmla="*/ 2026508 h 2051221"/>
                <a:gd name="connsiteX0" fmla="*/ 0 w 1495168"/>
                <a:gd name="connsiteY0" fmla="*/ 2026508 h 2051221"/>
                <a:gd name="connsiteX1" fmla="*/ 12357 w 1495168"/>
                <a:gd name="connsiteY1" fmla="*/ 976184 h 2051221"/>
                <a:gd name="connsiteX2" fmla="*/ 210065 w 1495168"/>
                <a:gd name="connsiteY2" fmla="*/ 308919 h 2051221"/>
                <a:gd name="connsiteX3" fmla="*/ 852617 w 1495168"/>
                <a:gd name="connsiteY3" fmla="*/ 0 h 2051221"/>
                <a:gd name="connsiteX4" fmla="*/ 1495168 w 1495168"/>
                <a:gd name="connsiteY4" fmla="*/ 0 h 2051221"/>
                <a:gd name="connsiteX5" fmla="*/ 1495168 w 1495168"/>
                <a:gd name="connsiteY5" fmla="*/ 321276 h 2051221"/>
                <a:gd name="connsiteX6" fmla="*/ 877330 w 1495168"/>
                <a:gd name="connsiteY6" fmla="*/ 370702 h 2051221"/>
                <a:gd name="connsiteX7" fmla="*/ 506628 w 1495168"/>
                <a:gd name="connsiteY7" fmla="*/ 580767 h 2051221"/>
                <a:gd name="connsiteX8" fmla="*/ 321276 w 1495168"/>
                <a:gd name="connsiteY8" fmla="*/ 1037967 h 2051221"/>
                <a:gd name="connsiteX9" fmla="*/ 321276 w 1495168"/>
                <a:gd name="connsiteY9" fmla="*/ 2051221 h 2051221"/>
                <a:gd name="connsiteX10" fmla="*/ 0 w 1495168"/>
                <a:gd name="connsiteY10" fmla="*/ 2026508 h 2051221"/>
                <a:gd name="connsiteX0" fmla="*/ 0 w 1495168"/>
                <a:gd name="connsiteY0" fmla="*/ 2026508 h 2051221"/>
                <a:gd name="connsiteX1" fmla="*/ 12357 w 1495168"/>
                <a:gd name="connsiteY1" fmla="*/ 976184 h 2051221"/>
                <a:gd name="connsiteX2" fmla="*/ 210065 w 1495168"/>
                <a:gd name="connsiteY2" fmla="*/ 308919 h 2051221"/>
                <a:gd name="connsiteX3" fmla="*/ 864973 w 1495168"/>
                <a:gd name="connsiteY3" fmla="*/ 37070 h 2051221"/>
                <a:gd name="connsiteX4" fmla="*/ 1495168 w 1495168"/>
                <a:gd name="connsiteY4" fmla="*/ 0 h 2051221"/>
                <a:gd name="connsiteX5" fmla="*/ 1495168 w 1495168"/>
                <a:gd name="connsiteY5" fmla="*/ 321276 h 2051221"/>
                <a:gd name="connsiteX6" fmla="*/ 877330 w 1495168"/>
                <a:gd name="connsiteY6" fmla="*/ 370702 h 2051221"/>
                <a:gd name="connsiteX7" fmla="*/ 506628 w 1495168"/>
                <a:gd name="connsiteY7" fmla="*/ 580767 h 2051221"/>
                <a:gd name="connsiteX8" fmla="*/ 321276 w 1495168"/>
                <a:gd name="connsiteY8" fmla="*/ 1037967 h 2051221"/>
                <a:gd name="connsiteX9" fmla="*/ 321276 w 1495168"/>
                <a:gd name="connsiteY9" fmla="*/ 2051221 h 2051221"/>
                <a:gd name="connsiteX10" fmla="*/ 0 w 1495168"/>
                <a:gd name="connsiteY10" fmla="*/ 2026508 h 2051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5168" h="2051221">
                  <a:moveTo>
                    <a:pt x="0" y="2026508"/>
                  </a:moveTo>
                  <a:lnTo>
                    <a:pt x="12357" y="976184"/>
                  </a:lnTo>
                  <a:cubicBezTo>
                    <a:pt x="47368" y="689919"/>
                    <a:pt x="67962" y="465438"/>
                    <a:pt x="210065" y="308919"/>
                  </a:cubicBezTo>
                  <a:cubicBezTo>
                    <a:pt x="352168" y="152400"/>
                    <a:pt x="650789" y="88557"/>
                    <a:pt x="864973" y="37070"/>
                  </a:cubicBezTo>
                  <a:lnTo>
                    <a:pt x="1495168" y="0"/>
                  </a:lnTo>
                  <a:lnTo>
                    <a:pt x="1495168" y="321276"/>
                  </a:lnTo>
                  <a:cubicBezTo>
                    <a:pt x="1392195" y="383060"/>
                    <a:pt x="1042087" y="327453"/>
                    <a:pt x="877330" y="370702"/>
                  </a:cubicBezTo>
                  <a:cubicBezTo>
                    <a:pt x="712573" y="413951"/>
                    <a:pt x="599304" y="469556"/>
                    <a:pt x="506628" y="580767"/>
                  </a:cubicBezTo>
                  <a:cubicBezTo>
                    <a:pt x="413952" y="691978"/>
                    <a:pt x="352168" y="792891"/>
                    <a:pt x="321276" y="1037967"/>
                  </a:cubicBezTo>
                  <a:cubicBezTo>
                    <a:pt x="290384" y="1283043"/>
                    <a:pt x="321276" y="1713470"/>
                    <a:pt x="321276" y="2051221"/>
                  </a:cubicBezTo>
                  <a:lnTo>
                    <a:pt x="0" y="2026508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AC05721-AED4-3D47-825B-CB51B9E8101E}"/>
                </a:ext>
              </a:extLst>
            </p:cNvPr>
            <p:cNvSpPr/>
            <p:nvPr/>
          </p:nvSpPr>
          <p:spPr bwMode="auto">
            <a:xfrm>
              <a:off x="1659618" y="1446653"/>
              <a:ext cx="7088966" cy="33272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91" name="Oval 90">
            <a:extLst>
              <a:ext uri="{FF2B5EF4-FFF2-40B4-BE49-F238E27FC236}">
                <a16:creationId xmlns:a16="http://schemas.microsoft.com/office/drawing/2014/main" id="{429C8783-D710-664B-8F2D-7F9DBA32984E}"/>
              </a:ext>
            </a:extLst>
          </p:cNvPr>
          <p:cNvSpPr/>
          <p:nvPr/>
        </p:nvSpPr>
        <p:spPr bwMode="auto">
          <a:xfrm>
            <a:off x="1344660" y="1415285"/>
            <a:ext cx="2302749" cy="630863"/>
          </a:xfrm>
          <a:prstGeom prst="ellipse">
            <a:avLst/>
          </a:prstGeom>
          <a:gradFill>
            <a:gsLst>
              <a:gs pos="49000">
                <a:srgbClr val="FECF00"/>
              </a:gs>
              <a:gs pos="13000">
                <a:srgbClr val="FFFF00"/>
              </a:gs>
            </a:gsLst>
            <a:lin ang="16200000" scaled="1"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</a:rPr>
              <a:t>Inverse</a:t>
            </a:r>
          </a:p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</a:rPr>
              <a:t>Bremsstrahlung</a:t>
            </a:r>
          </a:p>
        </p:txBody>
      </p:sp>
      <p:sp>
        <p:nvSpPr>
          <p:cNvPr id="78" name="Right Arrow 77">
            <a:extLst>
              <a:ext uri="{FF2B5EF4-FFF2-40B4-BE49-F238E27FC236}">
                <a16:creationId xmlns:a16="http://schemas.microsoft.com/office/drawing/2014/main" id="{938F797F-8CBF-2241-8759-837AE925FA49}"/>
              </a:ext>
            </a:extLst>
          </p:cNvPr>
          <p:cNvSpPr/>
          <p:nvPr/>
        </p:nvSpPr>
        <p:spPr bwMode="auto">
          <a:xfrm rot="19147507">
            <a:off x="1087221" y="2126582"/>
            <a:ext cx="1559648" cy="759071"/>
          </a:xfrm>
          <a:prstGeom prst="rightArrow">
            <a:avLst/>
          </a:prstGeom>
          <a:solidFill>
            <a:srgbClr val="D846FF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</a:rPr>
              <a:t>Laser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02AA34-2000-4D44-9B45-FBC4340C4014}"/>
              </a:ext>
            </a:extLst>
          </p:cNvPr>
          <p:cNvSpPr/>
          <p:nvPr/>
        </p:nvSpPr>
        <p:spPr bwMode="auto">
          <a:xfrm>
            <a:off x="4028842" y="3128265"/>
            <a:ext cx="4992823" cy="178703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E8A4DCD-84AF-7742-8736-49B56F0DC859}"/>
              </a:ext>
            </a:extLst>
          </p:cNvPr>
          <p:cNvSpPr/>
          <p:nvPr/>
        </p:nvSpPr>
        <p:spPr bwMode="auto">
          <a:xfrm>
            <a:off x="4011044" y="2287024"/>
            <a:ext cx="5001369" cy="841241"/>
          </a:xfrm>
          <a:custGeom>
            <a:avLst/>
            <a:gdLst>
              <a:gd name="connsiteX0" fmla="*/ 0 w 4992823"/>
              <a:gd name="connsiteY0" fmla="*/ 0 h 841241"/>
              <a:gd name="connsiteX1" fmla="*/ 4992823 w 4992823"/>
              <a:gd name="connsiteY1" fmla="*/ 0 h 841241"/>
              <a:gd name="connsiteX2" fmla="*/ 4992823 w 4992823"/>
              <a:gd name="connsiteY2" fmla="*/ 841241 h 841241"/>
              <a:gd name="connsiteX3" fmla="*/ 0 w 4992823"/>
              <a:gd name="connsiteY3" fmla="*/ 841241 h 841241"/>
              <a:gd name="connsiteX4" fmla="*/ 0 w 4992823"/>
              <a:gd name="connsiteY4" fmla="*/ 0 h 841241"/>
              <a:gd name="connsiteX0" fmla="*/ 0 w 4997096"/>
              <a:gd name="connsiteY0" fmla="*/ 239282 h 841241"/>
              <a:gd name="connsiteX1" fmla="*/ 4997096 w 4997096"/>
              <a:gd name="connsiteY1" fmla="*/ 0 h 841241"/>
              <a:gd name="connsiteX2" fmla="*/ 4997096 w 4997096"/>
              <a:gd name="connsiteY2" fmla="*/ 841241 h 841241"/>
              <a:gd name="connsiteX3" fmla="*/ 4273 w 4997096"/>
              <a:gd name="connsiteY3" fmla="*/ 841241 h 841241"/>
              <a:gd name="connsiteX4" fmla="*/ 0 w 4997096"/>
              <a:gd name="connsiteY4" fmla="*/ 239282 h 841241"/>
              <a:gd name="connsiteX0" fmla="*/ 0 w 5001369"/>
              <a:gd name="connsiteY0" fmla="*/ 273466 h 841241"/>
              <a:gd name="connsiteX1" fmla="*/ 5001369 w 5001369"/>
              <a:gd name="connsiteY1" fmla="*/ 0 h 841241"/>
              <a:gd name="connsiteX2" fmla="*/ 5001369 w 5001369"/>
              <a:gd name="connsiteY2" fmla="*/ 841241 h 841241"/>
              <a:gd name="connsiteX3" fmla="*/ 8546 w 5001369"/>
              <a:gd name="connsiteY3" fmla="*/ 841241 h 841241"/>
              <a:gd name="connsiteX4" fmla="*/ 0 w 5001369"/>
              <a:gd name="connsiteY4" fmla="*/ 273466 h 84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1369" h="841241">
                <a:moveTo>
                  <a:pt x="0" y="273466"/>
                </a:moveTo>
                <a:lnTo>
                  <a:pt x="5001369" y="0"/>
                </a:lnTo>
                <a:lnTo>
                  <a:pt x="5001369" y="841241"/>
                </a:lnTo>
                <a:lnTo>
                  <a:pt x="8546" y="841241"/>
                </a:lnTo>
                <a:cubicBezTo>
                  <a:pt x="7122" y="640588"/>
                  <a:pt x="1424" y="474119"/>
                  <a:pt x="0" y="273466"/>
                </a:cubicBezTo>
                <a:close/>
              </a:path>
            </a:pathLst>
          </a:custGeom>
          <a:solidFill>
            <a:srgbClr val="FF0000"/>
          </a:solidFill>
          <a:ln w="25400">
            <a:solidFill>
              <a:schemeClr val="tx1"/>
            </a:solidFill>
            <a:headEnd/>
            <a:tailEnd/>
          </a:ln>
          <a:effectLst>
            <a:outerShdw blurRad="45000" dist="25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CD8818DA-7BB5-E749-82FE-A03C68C808CD}"/>
              </a:ext>
            </a:extLst>
          </p:cNvPr>
          <p:cNvSpPr/>
          <p:nvPr/>
        </p:nvSpPr>
        <p:spPr bwMode="auto">
          <a:xfrm flipH="1">
            <a:off x="4913142" y="2338330"/>
            <a:ext cx="4099269" cy="848195"/>
          </a:xfrm>
          <a:custGeom>
            <a:avLst/>
            <a:gdLst>
              <a:gd name="connsiteX0" fmla="*/ 0 w 4040660"/>
              <a:gd name="connsiteY0" fmla="*/ 951470 h 951470"/>
              <a:gd name="connsiteX1" fmla="*/ 0 w 4040660"/>
              <a:gd name="connsiteY1" fmla="*/ 0 h 951470"/>
              <a:gd name="connsiteX2" fmla="*/ 4040660 w 4040660"/>
              <a:gd name="connsiteY2" fmla="*/ 951470 h 951470"/>
              <a:gd name="connsiteX3" fmla="*/ 0 w 4040660"/>
              <a:gd name="connsiteY3" fmla="*/ 951470 h 951470"/>
              <a:gd name="connsiteX0" fmla="*/ 0 w 4040660"/>
              <a:gd name="connsiteY0" fmla="*/ 951470 h 951470"/>
              <a:gd name="connsiteX1" fmla="*/ 0 w 4040660"/>
              <a:gd name="connsiteY1" fmla="*/ 0 h 951470"/>
              <a:gd name="connsiteX2" fmla="*/ 2757450 w 4040660"/>
              <a:gd name="connsiteY2" fmla="*/ 468267 h 951470"/>
              <a:gd name="connsiteX3" fmla="*/ 4040660 w 4040660"/>
              <a:gd name="connsiteY3" fmla="*/ 951470 h 951470"/>
              <a:gd name="connsiteX4" fmla="*/ 0 w 4040660"/>
              <a:gd name="connsiteY4" fmla="*/ 951470 h 951470"/>
              <a:gd name="connsiteX0" fmla="*/ 0 w 4040660"/>
              <a:gd name="connsiteY0" fmla="*/ 951470 h 951470"/>
              <a:gd name="connsiteX1" fmla="*/ 0 w 4040660"/>
              <a:gd name="connsiteY1" fmla="*/ 0 h 951470"/>
              <a:gd name="connsiteX2" fmla="*/ 2794520 w 4040660"/>
              <a:gd name="connsiteY2" fmla="*/ 381770 h 951470"/>
              <a:gd name="connsiteX3" fmla="*/ 4040660 w 4040660"/>
              <a:gd name="connsiteY3" fmla="*/ 951470 h 951470"/>
              <a:gd name="connsiteX4" fmla="*/ 0 w 4040660"/>
              <a:gd name="connsiteY4" fmla="*/ 951470 h 951470"/>
              <a:gd name="connsiteX0" fmla="*/ 0 w 4040660"/>
              <a:gd name="connsiteY0" fmla="*/ 951470 h 951470"/>
              <a:gd name="connsiteX1" fmla="*/ 0 w 4040660"/>
              <a:gd name="connsiteY1" fmla="*/ 0 h 951470"/>
              <a:gd name="connsiteX2" fmla="*/ 2399104 w 4040660"/>
              <a:gd name="connsiteY2" fmla="*/ 184062 h 951470"/>
              <a:gd name="connsiteX3" fmla="*/ 4040660 w 4040660"/>
              <a:gd name="connsiteY3" fmla="*/ 951470 h 951470"/>
              <a:gd name="connsiteX4" fmla="*/ 0 w 4040660"/>
              <a:gd name="connsiteY4" fmla="*/ 951470 h 951470"/>
              <a:gd name="connsiteX0" fmla="*/ 0 w 3484606"/>
              <a:gd name="connsiteY0" fmla="*/ 951470 h 951470"/>
              <a:gd name="connsiteX1" fmla="*/ 0 w 3484606"/>
              <a:gd name="connsiteY1" fmla="*/ 0 h 951470"/>
              <a:gd name="connsiteX2" fmla="*/ 2399104 w 3484606"/>
              <a:gd name="connsiteY2" fmla="*/ 184062 h 951470"/>
              <a:gd name="connsiteX3" fmla="*/ 3484606 w 3484606"/>
              <a:gd name="connsiteY3" fmla="*/ 939113 h 951470"/>
              <a:gd name="connsiteX4" fmla="*/ 0 w 3484606"/>
              <a:gd name="connsiteY4" fmla="*/ 951470 h 951470"/>
              <a:gd name="connsiteX0" fmla="*/ 0 w 3512513"/>
              <a:gd name="connsiteY0" fmla="*/ 951470 h 1099487"/>
              <a:gd name="connsiteX1" fmla="*/ 0 w 3512513"/>
              <a:gd name="connsiteY1" fmla="*/ 0 h 1099487"/>
              <a:gd name="connsiteX2" fmla="*/ 2399104 w 3512513"/>
              <a:gd name="connsiteY2" fmla="*/ 184062 h 1099487"/>
              <a:gd name="connsiteX3" fmla="*/ 3484606 w 3512513"/>
              <a:gd name="connsiteY3" fmla="*/ 939113 h 1099487"/>
              <a:gd name="connsiteX4" fmla="*/ 0 w 3512513"/>
              <a:gd name="connsiteY4" fmla="*/ 951470 h 1099487"/>
              <a:gd name="connsiteX0" fmla="*/ 0 w 3426716"/>
              <a:gd name="connsiteY0" fmla="*/ 951470 h 1048097"/>
              <a:gd name="connsiteX1" fmla="*/ 0 w 3426716"/>
              <a:gd name="connsiteY1" fmla="*/ 0 h 1048097"/>
              <a:gd name="connsiteX2" fmla="*/ 2399104 w 3426716"/>
              <a:gd name="connsiteY2" fmla="*/ 184062 h 1048097"/>
              <a:gd name="connsiteX3" fmla="*/ 3398108 w 3426716"/>
              <a:gd name="connsiteY3" fmla="*/ 827902 h 1048097"/>
              <a:gd name="connsiteX4" fmla="*/ 0 w 3426716"/>
              <a:gd name="connsiteY4" fmla="*/ 951470 h 1048097"/>
              <a:gd name="connsiteX0" fmla="*/ 0 w 3426716"/>
              <a:gd name="connsiteY0" fmla="*/ 951470 h 1048097"/>
              <a:gd name="connsiteX1" fmla="*/ 0 w 3426716"/>
              <a:gd name="connsiteY1" fmla="*/ 0 h 1048097"/>
              <a:gd name="connsiteX2" fmla="*/ 2399104 w 3426716"/>
              <a:gd name="connsiteY2" fmla="*/ 184062 h 1048097"/>
              <a:gd name="connsiteX3" fmla="*/ 3398108 w 3426716"/>
              <a:gd name="connsiteY3" fmla="*/ 827902 h 1048097"/>
              <a:gd name="connsiteX4" fmla="*/ 0 w 3426716"/>
              <a:gd name="connsiteY4" fmla="*/ 951470 h 1048097"/>
              <a:gd name="connsiteX0" fmla="*/ 0 w 3475739"/>
              <a:gd name="connsiteY0" fmla="*/ 951470 h 1012677"/>
              <a:gd name="connsiteX1" fmla="*/ 0 w 3475739"/>
              <a:gd name="connsiteY1" fmla="*/ 0 h 1012677"/>
              <a:gd name="connsiteX2" fmla="*/ 2399104 w 3475739"/>
              <a:gd name="connsiteY2" fmla="*/ 184062 h 1012677"/>
              <a:gd name="connsiteX3" fmla="*/ 3447535 w 3475739"/>
              <a:gd name="connsiteY3" fmla="*/ 691978 h 1012677"/>
              <a:gd name="connsiteX4" fmla="*/ 0 w 3475739"/>
              <a:gd name="connsiteY4" fmla="*/ 951470 h 1012677"/>
              <a:gd name="connsiteX0" fmla="*/ 0 w 3462733"/>
              <a:gd name="connsiteY0" fmla="*/ 951470 h 1023779"/>
              <a:gd name="connsiteX1" fmla="*/ 0 w 3462733"/>
              <a:gd name="connsiteY1" fmla="*/ 0 h 1023779"/>
              <a:gd name="connsiteX2" fmla="*/ 2399104 w 3462733"/>
              <a:gd name="connsiteY2" fmla="*/ 184062 h 1023779"/>
              <a:gd name="connsiteX3" fmla="*/ 3447535 w 3462733"/>
              <a:gd name="connsiteY3" fmla="*/ 691978 h 1023779"/>
              <a:gd name="connsiteX4" fmla="*/ 0 w 3462733"/>
              <a:gd name="connsiteY4" fmla="*/ 951470 h 1023779"/>
              <a:gd name="connsiteX0" fmla="*/ 0 w 3578447"/>
              <a:gd name="connsiteY0" fmla="*/ 951470 h 996475"/>
              <a:gd name="connsiteX1" fmla="*/ 0 w 3578447"/>
              <a:gd name="connsiteY1" fmla="*/ 0 h 996475"/>
              <a:gd name="connsiteX2" fmla="*/ 2374390 w 3578447"/>
              <a:gd name="connsiteY2" fmla="*/ 208775 h 996475"/>
              <a:gd name="connsiteX3" fmla="*/ 3447535 w 3578447"/>
              <a:gd name="connsiteY3" fmla="*/ 691978 h 996475"/>
              <a:gd name="connsiteX4" fmla="*/ 0 w 3578447"/>
              <a:gd name="connsiteY4" fmla="*/ 951470 h 996475"/>
              <a:gd name="connsiteX0" fmla="*/ 0 w 3578447"/>
              <a:gd name="connsiteY0" fmla="*/ 951470 h 996475"/>
              <a:gd name="connsiteX1" fmla="*/ 0 w 3578447"/>
              <a:gd name="connsiteY1" fmla="*/ 0 h 996475"/>
              <a:gd name="connsiteX2" fmla="*/ 2374390 w 3578447"/>
              <a:gd name="connsiteY2" fmla="*/ 208775 h 996475"/>
              <a:gd name="connsiteX3" fmla="*/ 3447535 w 3578447"/>
              <a:gd name="connsiteY3" fmla="*/ 691978 h 996475"/>
              <a:gd name="connsiteX4" fmla="*/ 0 w 3578447"/>
              <a:gd name="connsiteY4" fmla="*/ 951470 h 996475"/>
              <a:gd name="connsiteX0" fmla="*/ 0 w 3574164"/>
              <a:gd name="connsiteY0" fmla="*/ 951470 h 996475"/>
              <a:gd name="connsiteX1" fmla="*/ 0 w 3574164"/>
              <a:gd name="connsiteY1" fmla="*/ 0 h 996475"/>
              <a:gd name="connsiteX2" fmla="*/ 2374390 w 3574164"/>
              <a:gd name="connsiteY2" fmla="*/ 208775 h 996475"/>
              <a:gd name="connsiteX3" fmla="*/ 3447535 w 3574164"/>
              <a:gd name="connsiteY3" fmla="*/ 691978 h 996475"/>
              <a:gd name="connsiteX4" fmla="*/ 0 w 3574164"/>
              <a:gd name="connsiteY4" fmla="*/ 951470 h 996475"/>
              <a:gd name="connsiteX0" fmla="*/ 0 w 3535278"/>
              <a:gd name="connsiteY0" fmla="*/ 951470 h 1033492"/>
              <a:gd name="connsiteX1" fmla="*/ 0 w 3535278"/>
              <a:gd name="connsiteY1" fmla="*/ 0 h 1033492"/>
              <a:gd name="connsiteX2" fmla="*/ 2374390 w 3535278"/>
              <a:gd name="connsiteY2" fmla="*/ 208775 h 1033492"/>
              <a:gd name="connsiteX3" fmla="*/ 3447535 w 3535278"/>
              <a:gd name="connsiteY3" fmla="*/ 691978 h 1033492"/>
              <a:gd name="connsiteX4" fmla="*/ 0 w 3535278"/>
              <a:gd name="connsiteY4" fmla="*/ 951470 h 1033492"/>
              <a:gd name="connsiteX0" fmla="*/ 0 w 3302234"/>
              <a:gd name="connsiteY0" fmla="*/ 951470 h 1044423"/>
              <a:gd name="connsiteX1" fmla="*/ 0 w 3302234"/>
              <a:gd name="connsiteY1" fmla="*/ 0 h 1044423"/>
              <a:gd name="connsiteX2" fmla="*/ 2374390 w 3302234"/>
              <a:gd name="connsiteY2" fmla="*/ 208775 h 1044423"/>
              <a:gd name="connsiteX3" fmla="*/ 3175686 w 3302234"/>
              <a:gd name="connsiteY3" fmla="*/ 729049 h 1044423"/>
              <a:gd name="connsiteX4" fmla="*/ 0 w 3302234"/>
              <a:gd name="connsiteY4" fmla="*/ 951470 h 1044423"/>
              <a:gd name="connsiteX0" fmla="*/ 0 w 3302234"/>
              <a:gd name="connsiteY0" fmla="*/ 951470 h 1048483"/>
              <a:gd name="connsiteX1" fmla="*/ 0 w 3302234"/>
              <a:gd name="connsiteY1" fmla="*/ 0 h 1048483"/>
              <a:gd name="connsiteX2" fmla="*/ 2374390 w 3302234"/>
              <a:gd name="connsiteY2" fmla="*/ 208775 h 1048483"/>
              <a:gd name="connsiteX3" fmla="*/ 3175686 w 3302234"/>
              <a:gd name="connsiteY3" fmla="*/ 741406 h 1048483"/>
              <a:gd name="connsiteX4" fmla="*/ 0 w 3302234"/>
              <a:gd name="connsiteY4" fmla="*/ 951470 h 1048483"/>
              <a:gd name="connsiteX0" fmla="*/ 0 w 3302234"/>
              <a:gd name="connsiteY0" fmla="*/ 951470 h 1048483"/>
              <a:gd name="connsiteX1" fmla="*/ 0 w 3302234"/>
              <a:gd name="connsiteY1" fmla="*/ 0 h 1048483"/>
              <a:gd name="connsiteX2" fmla="*/ 2374390 w 3302234"/>
              <a:gd name="connsiteY2" fmla="*/ 208775 h 1048483"/>
              <a:gd name="connsiteX3" fmla="*/ 3175686 w 3302234"/>
              <a:gd name="connsiteY3" fmla="*/ 741406 h 1048483"/>
              <a:gd name="connsiteX4" fmla="*/ 0 w 3302234"/>
              <a:gd name="connsiteY4" fmla="*/ 951470 h 1048483"/>
              <a:gd name="connsiteX0" fmla="*/ 0 w 3306504"/>
              <a:gd name="connsiteY0" fmla="*/ 951470 h 1048483"/>
              <a:gd name="connsiteX1" fmla="*/ 0 w 3306504"/>
              <a:gd name="connsiteY1" fmla="*/ 0 h 1048483"/>
              <a:gd name="connsiteX2" fmla="*/ 2374390 w 3306504"/>
              <a:gd name="connsiteY2" fmla="*/ 208775 h 1048483"/>
              <a:gd name="connsiteX3" fmla="*/ 3175686 w 3306504"/>
              <a:gd name="connsiteY3" fmla="*/ 741406 h 1048483"/>
              <a:gd name="connsiteX4" fmla="*/ 0 w 3306504"/>
              <a:gd name="connsiteY4" fmla="*/ 951470 h 1048483"/>
              <a:gd name="connsiteX0" fmla="*/ 0 w 3371995"/>
              <a:gd name="connsiteY0" fmla="*/ 951470 h 1003955"/>
              <a:gd name="connsiteX1" fmla="*/ 0 w 3371995"/>
              <a:gd name="connsiteY1" fmla="*/ 0 h 1003955"/>
              <a:gd name="connsiteX2" fmla="*/ 2448531 w 3371995"/>
              <a:gd name="connsiteY2" fmla="*/ 134635 h 1003955"/>
              <a:gd name="connsiteX3" fmla="*/ 3175686 w 3371995"/>
              <a:gd name="connsiteY3" fmla="*/ 741406 h 1003955"/>
              <a:gd name="connsiteX4" fmla="*/ 0 w 3371995"/>
              <a:gd name="connsiteY4" fmla="*/ 951470 h 1003955"/>
              <a:gd name="connsiteX0" fmla="*/ 0 w 3295257"/>
              <a:gd name="connsiteY0" fmla="*/ 951470 h 1087271"/>
              <a:gd name="connsiteX1" fmla="*/ 0 w 3295257"/>
              <a:gd name="connsiteY1" fmla="*/ 0 h 1087271"/>
              <a:gd name="connsiteX2" fmla="*/ 2448531 w 3295257"/>
              <a:gd name="connsiteY2" fmla="*/ 134635 h 1087271"/>
              <a:gd name="connsiteX3" fmla="*/ 3175686 w 3295257"/>
              <a:gd name="connsiteY3" fmla="*/ 741406 h 1087271"/>
              <a:gd name="connsiteX4" fmla="*/ 0 w 3295257"/>
              <a:gd name="connsiteY4" fmla="*/ 951470 h 1087271"/>
              <a:gd name="connsiteX0" fmla="*/ 0 w 3322652"/>
              <a:gd name="connsiteY0" fmla="*/ 951470 h 1066855"/>
              <a:gd name="connsiteX1" fmla="*/ 0 w 3322652"/>
              <a:gd name="connsiteY1" fmla="*/ 0 h 1066855"/>
              <a:gd name="connsiteX2" fmla="*/ 2448531 w 3322652"/>
              <a:gd name="connsiteY2" fmla="*/ 134635 h 1066855"/>
              <a:gd name="connsiteX3" fmla="*/ 3175686 w 3322652"/>
              <a:gd name="connsiteY3" fmla="*/ 741406 h 1066855"/>
              <a:gd name="connsiteX4" fmla="*/ 0 w 3322652"/>
              <a:gd name="connsiteY4" fmla="*/ 951470 h 1066855"/>
              <a:gd name="connsiteX0" fmla="*/ 0 w 3423691"/>
              <a:gd name="connsiteY0" fmla="*/ 951470 h 1005034"/>
              <a:gd name="connsiteX1" fmla="*/ 0 w 3423691"/>
              <a:gd name="connsiteY1" fmla="*/ 0 h 1005034"/>
              <a:gd name="connsiteX2" fmla="*/ 2596812 w 3423691"/>
              <a:gd name="connsiteY2" fmla="*/ 85208 h 1005034"/>
              <a:gd name="connsiteX3" fmla="*/ 3175686 w 3423691"/>
              <a:gd name="connsiteY3" fmla="*/ 741406 h 1005034"/>
              <a:gd name="connsiteX4" fmla="*/ 0 w 3423691"/>
              <a:gd name="connsiteY4" fmla="*/ 951470 h 1005034"/>
              <a:gd name="connsiteX0" fmla="*/ 0 w 3407374"/>
              <a:gd name="connsiteY0" fmla="*/ 951470 h 1054349"/>
              <a:gd name="connsiteX1" fmla="*/ 0 w 3407374"/>
              <a:gd name="connsiteY1" fmla="*/ 0 h 1054349"/>
              <a:gd name="connsiteX2" fmla="*/ 2596812 w 3407374"/>
              <a:gd name="connsiteY2" fmla="*/ 85208 h 1054349"/>
              <a:gd name="connsiteX3" fmla="*/ 3175686 w 3407374"/>
              <a:gd name="connsiteY3" fmla="*/ 741406 h 1054349"/>
              <a:gd name="connsiteX4" fmla="*/ 0 w 3407374"/>
              <a:gd name="connsiteY4" fmla="*/ 951470 h 1054349"/>
              <a:gd name="connsiteX0" fmla="*/ 0 w 3282814"/>
              <a:gd name="connsiteY0" fmla="*/ 951470 h 1096743"/>
              <a:gd name="connsiteX1" fmla="*/ 0 w 3282814"/>
              <a:gd name="connsiteY1" fmla="*/ 0 h 1096743"/>
              <a:gd name="connsiteX2" fmla="*/ 2596812 w 3282814"/>
              <a:gd name="connsiteY2" fmla="*/ 85208 h 1096743"/>
              <a:gd name="connsiteX3" fmla="*/ 2977978 w 3282814"/>
              <a:gd name="connsiteY3" fmla="*/ 840260 h 1096743"/>
              <a:gd name="connsiteX4" fmla="*/ 0 w 3282814"/>
              <a:gd name="connsiteY4" fmla="*/ 951470 h 1096743"/>
              <a:gd name="connsiteX0" fmla="*/ 0 w 3127627"/>
              <a:gd name="connsiteY0" fmla="*/ 951470 h 1022083"/>
              <a:gd name="connsiteX1" fmla="*/ 0 w 3127627"/>
              <a:gd name="connsiteY1" fmla="*/ 0 h 1022083"/>
              <a:gd name="connsiteX2" fmla="*/ 2139612 w 3127627"/>
              <a:gd name="connsiteY2" fmla="*/ 146991 h 1022083"/>
              <a:gd name="connsiteX3" fmla="*/ 2977978 w 3127627"/>
              <a:gd name="connsiteY3" fmla="*/ 840260 h 1022083"/>
              <a:gd name="connsiteX4" fmla="*/ 0 w 3127627"/>
              <a:gd name="connsiteY4" fmla="*/ 951470 h 1022083"/>
              <a:gd name="connsiteX0" fmla="*/ 0 w 3209332"/>
              <a:gd name="connsiteY0" fmla="*/ 951470 h 1028563"/>
              <a:gd name="connsiteX1" fmla="*/ 0 w 3209332"/>
              <a:gd name="connsiteY1" fmla="*/ 0 h 1028563"/>
              <a:gd name="connsiteX2" fmla="*/ 2139612 w 3209332"/>
              <a:gd name="connsiteY2" fmla="*/ 146991 h 1028563"/>
              <a:gd name="connsiteX3" fmla="*/ 3076832 w 3209332"/>
              <a:gd name="connsiteY3" fmla="*/ 864974 h 1028563"/>
              <a:gd name="connsiteX4" fmla="*/ 0 w 3209332"/>
              <a:gd name="connsiteY4" fmla="*/ 951470 h 1028563"/>
              <a:gd name="connsiteX0" fmla="*/ 0 w 3205905"/>
              <a:gd name="connsiteY0" fmla="*/ 951470 h 1028563"/>
              <a:gd name="connsiteX1" fmla="*/ 0 w 3205905"/>
              <a:gd name="connsiteY1" fmla="*/ 0 h 1028563"/>
              <a:gd name="connsiteX2" fmla="*/ 2139612 w 3205905"/>
              <a:gd name="connsiteY2" fmla="*/ 146991 h 1028563"/>
              <a:gd name="connsiteX3" fmla="*/ 3076832 w 3205905"/>
              <a:gd name="connsiteY3" fmla="*/ 864974 h 1028563"/>
              <a:gd name="connsiteX4" fmla="*/ 0 w 3205905"/>
              <a:gd name="connsiteY4" fmla="*/ 951470 h 1028563"/>
              <a:gd name="connsiteX0" fmla="*/ 0 w 3175112"/>
              <a:gd name="connsiteY0" fmla="*/ 951470 h 1064714"/>
              <a:gd name="connsiteX1" fmla="*/ 0 w 3175112"/>
              <a:gd name="connsiteY1" fmla="*/ 0 h 1064714"/>
              <a:gd name="connsiteX2" fmla="*/ 2139612 w 3175112"/>
              <a:gd name="connsiteY2" fmla="*/ 146991 h 1064714"/>
              <a:gd name="connsiteX3" fmla="*/ 3076832 w 3175112"/>
              <a:gd name="connsiteY3" fmla="*/ 864974 h 1064714"/>
              <a:gd name="connsiteX4" fmla="*/ 0 w 3175112"/>
              <a:gd name="connsiteY4" fmla="*/ 951470 h 1064714"/>
              <a:gd name="connsiteX0" fmla="*/ 0 w 3185796"/>
              <a:gd name="connsiteY0" fmla="*/ 951470 h 1041298"/>
              <a:gd name="connsiteX1" fmla="*/ 0 w 3185796"/>
              <a:gd name="connsiteY1" fmla="*/ 0 h 1041298"/>
              <a:gd name="connsiteX2" fmla="*/ 2139612 w 3185796"/>
              <a:gd name="connsiteY2" fmla="*/ 146991 h 1041298"/>
              <a:gd name="connsiteX3" fmla="*/ 3089189 w 3185796"/>
              <a:gd name="connsiteY3" fmla="*/ 803190 h 1041298"/>
              <a:gd name="connsiteX4" fmla="*/ 0 w 3185796"/>
              <a:gd name="connsiteY4" fmla="*/ 951470 h 1041298"/>
              <a:gd name="connsiteX0" fmla="*/ 0 w 3160874"/>
              <a:gd name="connsiteY0" fmla="*/ 951470 h 1044698"/>
              <a:gd name="connsiteX1" fmla="*/ 0 w 3160874"/>
              <a:gd name="connsiteY1" fmla="*/ 0 h 1044698"/>
              <a:gd name="connsiteX2" fmla="*/ 2139612 w 3160874"/>
              <a:gd name="connsiteY2" fmla="*/ 146991 h 1044698"/>
              <a:gd name="connsiteX3" fmla="*/ 3089189 w 3160874"/>
              <a:gd name="connsiteY3" fmla="*/ 803190 h 1044698"/>
              <a:gd name="connsiteX4" fmla="*/ 0 w 3160874"/>
              <a:gd name="connsiteY4" fmla="*/ 951470 h 1044698"/>
              <a:gd name="connsiteX0" fmla="*/ 0 w 3110109"/>
              <a:gd name="connsiteY0" fmla="*/ 951470 h 1093080"/>
              <a:gd name="connsiteX1" fmla="*/ 0 w 3110109"/>
              <a:gd name="connsiteY1" fmla="*/ 0 h 1093080"/>
              <a:gd name="connsiteX2" fmla="*/ 2139612 w 3110109"/>
              <a:gd name="connsiteY2" fmla="*/ 146991 h 1093080"/>
              <a:gd name="connsiteX3" fmla="*/ 3089189 w 3110109"/>
              <a:gd name="connsiteY3" fmla="*/ 803190 h 1093080"/>
              <a:gd name="connsiteX4" fmla="*/ 0 w 3110109"/>
              <a:gd name="connsiteY4" fmla="*/ 951470 h 1093080"/>
              <a:gd name="connsiteX0" fmla="*/ 0 w 3215668"/>
              <a:gd name="connsiteY0" fmla="*/ 951470 h 1056927"/>
              <a:gd name="connsiteX1" fmla="*/ 0 w 3215668"/>
              <a:gd name="connsiteY1" fmla="*/ 0 h 1056927"/>
              <a:gd name="connsiteX2" fmla="*/ 2139612 w 3215668"/>
              <a:gd name="connsiteY2" fmla="*/ 146991 h 1056927"/>
              <a:gd name="connsiteX3" fmla="*/ 3200399 w 3215668"/>
              <a:gd name="connsiteY3" fmla="*/ 716693 h 1056927"/>
              <a:gd name="connsiteX4" fmla="*/ 0 w 3215668"/>
              <a:gd name="connsiteY4" fmla="*/ 951470 h 1056927"/>
              <a:gd name="connsiteX0" fmla="*/ 0 w 3200819"/>
              <a:gd name="connsiteY0" fmla="*/ 951470 h 1068156"/>
              <a:gd name="connsiteX1" fmla="*/ 0 w 3200819"/>
              <a:gd name="connsiteY1" fmla="*/ 0 h 1068156"/>
              <a:gd name="connsiteX2" fmla="*/ 2139612 w 3200819"/>
              <a:gd name="connsiteY2" fmla="*/ 146991 h 1068156"/>
              <a:gd name="connsiteX3" fmla="*/ 3200399 w 3200819"/>
              <a:gd name="connsiteY3" fmla="*/ 716693 h 1068156"/>
              <a:gd name="connsiteX4" fmla="*/ 0 w 3200819"/>
              <a:gd name="connsiteY4" fmla="*/ 951470 h 1068156"/>
              <a:gd name="connsiteX0" fmla="*/ 0 w 3200819"/>
              <a:gd name="connsiteY0" fmla="*/ 951470 h 1068156"/>
              <a:gd name="connsiteX1" fmla="*/ 0 w 3200819"/>
              <a:gd name="connsiteY1" fmla="*/ 0 h 1068156"/>
              <a:gd name="connsiteX2" fmla="*/ 2139612 w 3200819"/>
              <a:gd name="connsiteY2" fmla="*/ 146991 h 1068156"/>
              <a:gd name="connsiteX3" fmla="*/ 3200399 w 3200819"/>
              <a:gd name="connsiteY3" fmla="*/ 716693 h 1068156"/>
              <a:gd name="connsiteX4" fmla="*/ 0 w 3200819"/>
              <a:gd name="connsiteY4" fmla="*/ 951470 h 1068156"/>
              <a:gd name="connsiteX0" fmla="*/ 0 w 3200819"/>
              <a:gd name="connsiteY0" fmla="*/ 951470 h 1068156"/>
              <a:gd name="connsiteX1" fmla="*/ 0 w 3200819"/>
              <a:gd name="connsiteY1" fmla="*/ 0 h 1068156"/>
              <a:gd name="connsiteX2" fmla="*/ 2139612 w 3200819"/>
              <a:gd name="connsiteY2" fmla="*/ 146991 h 1068156"/>
              <a:gd name="connsiteX3" fmla="*/ 3200399 w 3200819"/>
              <a:gd name="connsiteY3" fmla="*/ 716693 h 1068156"/>
              <a:gd name="connsiteX4" fmla="*/ 0 w 3200819"/>
              <a:gd name="connsiteY4" fmla="*/ 951470 h 1068156"/>
              <a:gd name="connsiteX0" fmla="*/ 0 w 3200819"/>
              <a:gd name="connsiteY0" fmla="*/ 951470 h 1068156"/>
              <a:gd name="connsiteX1" fmla="*/ 0 w 3200819"/>
              <a:gd name="connsiteY1" fmla="*/ 0 h 1068156"/>
              <a:gd name="connsiteX2" fmla="*/ 2139612 w 3200819"/>
              <a:gd name="connsiteY2" fmla="*/ 146991 h 1068156"/>
              <a:gd name="connsiteX3" fmla="*/ 3200399 w 3200819"/>
              <a:gd name="connsiteY3" fmla="*/ 716693 h 1068156"/>
              <a:gd name="connsiteX4" fmla="*/ 0 w 3200819"/>
              <a:gd name="connsiteY4" fmla="*/ 951470 h 10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0819" h="1068156">
                <a:moveTo>
                  <a:pt x="0" y="951470"/>
                </a:moveTo>
                <a:lnTo>
                  <a:pt x="0" y="0"/>
                </a:lnTo>
                <a:cubicBezTo>
                  <a:pt x="803820" y="39934"/>
                  <a:pt x="1409933" y="52686"/>
                  <a:pt x="2139612" y="146991"/>
                </a:cubicBezTo>
                <a:cubicBezTo>
                  <a:pt x="2769176" y="361603"/>
                  <a:pt x="3161584" y="261337"/>
                  <a:pt x="3200399" y="716693"/>
                </a:cubicBezTo>
                <a:cubicBezTo>
                  <a:pt x="3239214" y="1172049"/>
                  <a:pt x="580768" y="1107989"/>
                  <a:pt x="0" y="951470"/>
                </a:cubicBezTo>
                <a:close/>
              </a:path>
            </a:pathLst>
          </a:custGeom>
          <a:gradFill>
            <a:gsLst>
              <a:gs pos="71000">
                <a:srgbClr val="FF0000"/>
              </a:gs>
              <a:gs pos="19000">
                <a:srgbClr val="66A8F3"/>
              </a:gs>
            </a:gsLst>
            <a:lin ang="18900000" scaled="1"/>
          </a:gradFill>
          <a:ln>
            <a:noFill/>
            <a:headEnd/>
            <a:tailEnd/>
          </a:ln>
          <a:effectLst>
            <a:outerShdw blurRad="45000" dist="25000" dir="5400000" rotWithShape="0">
              <a:schemeClr val="tx1">
                <a:alpha val="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FFCAD0-7B8A-5141-894B-E235DCB3C671}"/>
              </a:ext>
            </a:extLst>
          </p:cNvPr>
          <p:cNvSpPr/>
          <p:nvPr/>
        </p:nvSpPr>
        <p:spPr bwMode="auto">
          <a:xfrm>
            <a:off x="6376214" y="2287024"/>
            <a:ext cx="2645449" cy="920702"/>
          </a:xfrm>
          <a:custGeom>
            <a:avLst/>
            <a:gdLst>
              <a:gd name="connsiteX0" fmla="*/ 0 w 5647039"/>
              <a:gd name="connsiteY0" fmla="*/ 0 h 1037967"/>
              <a:gd name="connsiteX1" fmla="*/ 5647039 w 5647039"/>
              <a:gd name="connsiteY1" fmla="*/ 0 h 1037967"/>
              <a:gd name="connsiteX2" fmla="*/ 5647039 w 5647039"/>
              <a:gd name="connsiteY2" fmla="*/ 1037967 h 1037967"/>
              <a:gd name="connsiteX3" fmla="*/ 0 w 5647039"/>
              <a:gd name="connsiteY3" fmla="*/ 1037967 h 1037967"/>
              <a:gd name="connsiteX4" fmla="*/ 0 w 5647039"/>
              <a:gd name="connsiteY4" fmla="*/ 0 h 1037967"/>
              <a:gd name="connsiteX0" fmla="*/ 0 w 5647039"/>
              <a:gd name="connsiteY0" fmla="*/ 0 h 1050324"/>
              <a:gd name="connsiteX1" fmla="*/ 5647039 w 5647039"/>
              <a:gd name="connsiteY1" fmla="*/ 0 h 1050324"/>
              <a:gd name="connsiteX2" fmla="*/ 5647039 w 5647039"/>
              <a:gd name="connsiteY2" fmla="*/ 1037967 h 1050324"/>
              <a:gd name="connsiteX3" fmla="*/ 1383957 w 5647039"/>
              <a:gd name="connsiteY3" fmla="*/ 1050324 h 1050324"/>
              <a:gd name="connsiteX4" fmla="*/ 0 w 5647039"/>
              <a:gd name="connsiteY4" fmla="*/ 0 h 1050324"/>
              <a:gd name="connsiteX0" fmla="*/ 704335 w 4263082"/>
              <a:gd name="connsiteY0" fmla="*/ 0 h 1075037"/>
              <a:gd name="connsiteX1" fmla="*/ 4263082 w 4263082"/>
              <a:gd name="connsiteY1" fmla="*/ 24713 h 1075037"/>
              <a:gd name="connsiteX2" fmla="*/ 4263082 w 4263082"/>
              <a:gd name="connsiteY2" fmla="*/ 1062680 h 1075037"/>
              <a:gd name="connsiteX3" fmla="*/ 0 w 4263082"/>
              <a:gd name="connsiteY3" fmla="*/ 1075037 h 1075037"/>
              <a:gd name="connsiteX4" fmla="*/ 704335 w 4263082"/>
              <a:gd name="connsiteY4" fmla="*/ 0 h 1075037"/>
              <a:gd name="connsiteX0" fmla="*/ 0 w 3558747"/>
              <a:gd name="connsiteY0" fmla="*/ 0 h 1099751"/>
              <a:gd name="connsiteX1" fmla="*/ 3558747 w 3558747"/>
              <a:gd name="connsiteY1" fmla="*/ 24713 h 1099751"/>
              <a:gd name="connsiteX2" fmla="*/ 3558747 w 3558747"/>
              <a:gd name="connsiteY2" fmla="*/ 1062680 h 1099751"/>
              <a:gd name="connsiteX3" fmla="*/ 531340 w 3558747"/>
              <a:gd name="connsiteY3" fmla="*/ 1099751 h 1099751"/>
              <a:gd name="connsiteX4" fmla="*/ 0 w 3558747"/>
              <a:gd name="connsiteY4" fmla="*/ 0 h 1099751"/>
              <a:gd name="connsiteX0" fmla="*/ 0 w 3039764"/>
              <a:gd name="connsiteY0" fmla="*/ 0 h 1112108"/>
              <a:gd name="connsiteX1" fmla="*/ 3039764 w 3039764"/>
              <a:gd name="connsiteY1" fmla="*/ 37070 h 1112108"/>
              <a:gd name="connsiteX2" fmla="*/ 3039764 w 3039764"/>
              <a:gd name="connsiteY2" fmla="*/ 1075037 h 1112108"/>
              <a:gd name="connsiteX3" fmla="*/ 12357 w 3039764"/>
              <a:gd name="connsiteY3" fmla="*/ 1112108 h 1112108"/>
              <a:gd name="connsiteX4" fmla="*/ 0 w 3039764"/>
              <a:gd name="connsiteY4" fmla="*/ 0 h 1112108"/>
              <a:gd name="connsiteX0" fmla="*/ 407773 w 3447537"/>
              <a:gd name="connsiteY0" fmla="*/ 0 h 1075037"/>
              <a:gd name="connsiteX1" fmla="*/ 3447537 w 3447537"/>
              <a:gd name="connsiteY1" fmla="*/ 37070 h 1075037"/>
              <a:gd name="connsiteX2" fmla="*/ 3447537 w 3447537"/>
              <a:gd name="connsiteY2" fmla="*/ 1075037 h 1075037"/>
              <a:gd name="connsiteX3" fmla="*/ 0 w 3447537"/>
              <a:gd name="connsiteY3" fmla="*/ 1062681 h 1075037"/>
              <a:gd name="connsiteX4" fmla="*/ 407773 w 3447537"/>
              <a:gd name="connsiteY4" fmla="*/ 0 h 1075037"/>
              <a:gd name="connsiteX0" fmla="*/ 469557 w 3509321"/>
              <a:gd name="connsiteY0" fmla="*/ 0 h 1075037"/>
              <a:gd name="connsiteX1" fmla="*/ 3509321 w 3509321"/>
              <a:gd name="connsiteY1" fmla="*/ 37070 h 1075037"/>
              <a:gd name="connsiteX2" fmla="*/ 3509321 w 3509321"/>
              <a:gd name="connsiteY2" fmla="*/ 1075037 h 1075037"/>
              <a:gd name="connsiteX3" fmla="*/ 0 w 3509321"/>
              <a:gd name="connsiteY3" fmla="*/ 1062681 h 1075037"/>
              <a:gd name="connsiteX4" fmla="*/ 469557 w 3509321"/>
              <a:gd name="connsiteY4" fmla="*/ 0 h 1075037"/>
              <a:gd name="connsiteX0" fmla="*/ 1161535 w 3509321"/>
              <a:gd name="connsiteY0" fmla="*/ 704336 h 1037967"/>
              <a:gd name="connsiteX1" fmla="*/ 3509321 w 3509321"/>
              <a:gd name="connsiteY1" fmla="*/ 0 h 1037967"/>
              <a:gd name="connsiteX2" fmla="*/ 3509321 w 3509321"/>
              <a:gd name="connsiteY2" fmla="*/ 1037967 h 1037967"/>
              <a:gd name="connsiteX3" fmla="*/ 0 w 3509321"/>
              <a:gd name="connsiteY3" fmla="*/ 1025611 h 1037967"/>
              <a:gd name="connsiteX4" fmla="*/ 1161535 w 3509321"/>
              <a:gd name="connsiteY4" fmla="*/ 704336 h 1037967"/>
              <a:gd name="connsiteX0" fmla="*/ 469556 w 2817342"/>
              <a:gd name="connsiteY0" fmla="*/ 704336 h 1062682"/>
              <a:gd name="connsiteX1" fmla="*/ 2817342 w 2817342"/>
              <a:gd name="connsiteY1" fmla="*/ 0 h 1062682"/>
              <a:gd name="connsiteX2" fmla="*/ 2817342 w 2817342"/>
              <a:gd name="connsiteY2" fmla="*/ 1037967 h 1062682"/>
              <a:gd name="connsiteX3" fmla="*/ 0 w 2817342"/>
              <a:gd name="connsiteY3" fmla="*/ 1062682 h 1062682"/>
              <a:gd name="connsiteX4" fmla="*/ 469556 w 2817342"/>
              <a:gd name="connsiteY4" fmla="*/ 704336 h 1062682"/>
              <a:gd name="connsiteX0" fmla="*/ 815545 w 2817342"/>
              <a:gd name="connsiteY0" fmla="*/ 766120 h 1062682"/>
              <a:gd name="connsiteX1" fmla="*/ 2817342 w 2817342"/>
              <a:gd name="connsiteY1" fmla="*/ 0 h 1062682"/>
              <a:gd name="connsiteX2" fmla="*/ 2817342 w 2817342"/>
              <a:gd name="connsiteY2" fmla="*/ 1037967 h 1062682"/>
              <a:gd name="connsiteX3" fmla="*/ 0 w 2817342"/>
              <a:gd name="connsiteY3" fmla="*/ 1062682 h 1062682"/>
              <a:gd name="connsiteX4" fmla="*/ 815545 w 2817342"/>
              <a:gd name="connsiteY4" fmla="*/ 766120 h 1062682"/>
              <a:gd name="connsiteX0" fmla="*/ 902043 w 2903840"/>
              <a:gd name="connsiteY0" fmla="*/ 766120 h 1075039"/>
              <a:gd name="connsiteX1" fmla="*/ 2903840 w 2903840"/>
              <a:gd name="connsiteY1" fmla="*/ 0 h 1075039"/>
              <a:gd name="connsiteX2" fmla="*/ 2903840 w 2903840"/>
              <a:gd name="connsiteY2" fmla="*/ 1037967 h 1075039"/>
              <a:gd name="connsiteX3" fmla="*/ 0 w 2903840"/>
              <a:gd name="connsiteY3" fmla="*/ 1075039 h 1075039"/>
              <a:gd name="connsiteX4" fmla="*/ 902043 w 2903840"/>
              <a:gd name="connsiteY4" fmla="*/ 766120 h 1075039"/>
              <a:gd name="connsiteX0" fmla="*/ 1359243 w 3361040"/>
              <a:gd name="connsiteY0" fmla="*/ 766120 h 1062682"/>
              <a:gd name="connsiteX1" fmla="*/ 3361040 w 3361040"/>
              <a:gd name="connsiteY1" fmla="*/ 0 h 1062682"/>
              <a:gd name="connsiteX2" fmla="*/ 3361040 w 3361040"/>
              <a:gd name="connsiteY2" fmla="*/ 1037967 h 1062682"/>
              <a:gd name="connsiteX3" fmla="*/ 0 w 3361040"/>
              <a:gd name="connsiteY3" fmla="*/ 1062682 h 1062682"/>
              <a:gd name="connsiteX4" fmla="*/ 1359243 w 3361040"/>
              <a:gd name="connsiteY4" fmla="*/ 766120 h 1062682"/>
              <a:gd name="connsiteX0" fmla="*/ 1285102 w 3361040"/>
              <a:gd name="connsiteY0" fmla="*/ 691979 h 1062682"/>
              <a:gd name="connsiteX1" fmla="*/ 3361040 w 3361040"/>
              <a:gd name="connsiteY1" fmla="*/ 0 h 1062682"/>
              <a:gd name="connsiteX2" fmla="*/ 3361040 w 3361040"/>
              <a:gd name="connsiteY2" fmla="*/ 1037967 h 1062682"/>
              <a:gd name="connsiteX3" fmla="*/ 0 w 3361040"/>
              <a:gd name="connsiteY3" fmla="*/ 1062682 h 1062682"/>
              <a:gd name="connsiteX4" fmla="*/ 1285102 w 3361040"/>
              <a:gd name="connsiteY4" fmla="*/ 691979 h 1062682"/>
              <a:gd name="connsiteX0" fmla="*/ 1210962 w 3286900"/>
              <a:gd name="connsiteY0" fmla="*/ 691979 h 1037967"/>
              <a:gd name="connsiteX1" fmla="*/ 3286900 w 3286900"/>
              <a:gd name="connsiteY1" fmla="*/ 0 h 1037967"/>
              <a:gd name="connsiteX2" fmla="*/ 3286900 w 3286900"/>
              <a:gd name="connsiteY2" fmla="*/ 1037967 h 1037967"/>
              <a:gd name="connsiteX3" fmla="*/ 0 w 3286900"/>
              <a:gd name="connsiteY3" fmla="*/ 864974 h 1037967"/>
              <a:gd name="connsiteX4" fmla="*/ 1210962 w 3286900"/>
              <a:gd name="connsiteY4" fmla="*/ 691979 h 1037967"/>
              <a:gd name="connsiteX0" fmla="*/ 1210962 w 3286900"/>
              <a:gd name="connsiteY0" fmla="*/ 691979 h 1037967"/>
              <a:gd name="connsiteX1" fmla="*/ 3286900 w 3286900"/>
              <a:gd name="connsiteY1" fmla="*/ 0 h 1037967"/>
              <a:gd name="connsiteX2" fmla="*/ 3286900 w 3286900"/>
              <a:gd name="connsiteY2" fmla="*/ 1037967 h 1037967"/>
              <a:gd name="connsiteX3" fmla="*/ 0 w 3286900"/>
              <a:gd name="connsiteY3" fmla="*/ 864974 h 1037967"/>
              <a:gd name="connsiteX4" fmla="*/ 1210962 w 3286900"/>
              <a:gd name="connsiteY4" fmla="*/ 691979 h 1037967"/>
              <a:gd name="connsiteX0" fmla="*/ 1248033 w 3286900"/>
              <a:gd name="connsiteY0" fmla="*/ 605482 h 1037967"/>
              <a:gd name="connsiteX1" fmla="*/ 3286900 w 3286900"/>
              <a:gd name="connsiteY1" fmla="*/ 0 h 1037967"/>
              <a:gd name="connsiteX2" fmla="*/ 3286900 w 3286900"/>
              <a:gd name="connsiteY2" fmla="*/ 1037967 h 1037967"/>
              <a:gd name="connsiteX3" fmla="*/ 0 w 3286900"/>
              <a:gd name="connsiteY3" fmla="*/ 864974 h 1037967"/>
              <a:gd name="connsiteX4" fmla="*/ 1248033 w 3286900"/>
              <a:gd name="connsiteY4" fmla="*/ 605482 h 1037967"/>
              <a:gd name="connsiteX0" fmla="*/ 1260390 w 3286900"/>
              <a:gd name="connsiteY0" fmla="*/ 568412 h 1037967"/>
              <a:gd name="connsiteX1" fmla="*/ 3286900 w 3286900"/>
              <a:gd name="connsiteY1" fmla="*/ 0 h 1037967"/>
              <a:gd name="connsiteX2" fmla="*/ 3286900 w 3286900"/>
              <a:gd name="connsiteY2" fmla="*/ 1037967 h 1037967"/>
              <a:gd name="connsiteX3" fmla="*/ 0 w 3286900"/>
              <a:gd name="connsiteY3" fmla="*/ 864974 h 1037967"/>
              <a:gd name="connsiteX4" fmla="*/ 1260390 w 3286900"/>
              <a:gd name="connsiteY4" fmla="*/ 568412 h 1037967"/>
              <a:gd name="connsiteX0" fmla="*/ 1260390 w 3286900"/>
              <a:gd name="connsiteY0" fmla="*/ 568412 h 1037967"/>
              <a:gd name="connsiteX1" fmla="*/ 3286900 w 3286900"/>
              <a:gd name="connsiteY1" fmla="*/ 0 h 1037967"/>
              <a:gd name="connsiteX2" fmla="*/ 3286900 w 3286900"/>
              <a:gd name="connsiteY2" fmla="*/ 1037967 h 1037967"/>
              <a:gd name="connsiteX3" fmla="*/ 0 w 3286900"/>
              <a:gd name="connsiteY3" fmla="*/ 864974 h 1037967"/>
              <a:gd name="connsiteX4" fmla="*/ 1260390 w 3286900"/>
              <a:gd name="connsiteY4" fmla="*/ 568412 h 1037967"/>
              <a:gd name="connsiteX0" fmla="*/ 1112109 w 3138619"/>
              <a:gd name="connsiteY0" fmla="*/ 568412 h 1037967"/>
              <a:gd name="connsiteX1" fmla="*/ 3138619 w 3138619"/>
              <a:gd name="connsiteY1" fmla="*/ 0 h 1037967"/>
              <a:gd name="connsiteX2" fmla="*/ 3138619 w 3138619"/>
              <a:gd name="connsiteY2" fmla="*/ 1037967 h 1037967"/>
              <a:gd name="connsiteX3" fmla="*/ 0 w 3138619"/>
              <a:gd name="connsiteY3" fmla="*/ 766120 h 1037967"/>
              <a:gd name="connsiteX4" fmla="*/ 1112109 w 3138619"/>
              <a:gd name="connsiteY4" fmla="*/ 568412 h 1037967"/>
              <a:gd name="connsiteX0" fmla="*/ 1112109 w 3138619"/>
              <a:gd name="connsiteY0" fmla="*/ 568412 h 1037967"/>
              <a:gd name="connsiteX1" fmla="*/ 3138619 w 3138619"/>
              <a:gd name="connsiteY1" fmla="*/ 0 h 1037967"/>
              <a:gd name="connsiteX2" fmla="*/ 3138619 w 3138619"/>
              <a:gd name="connsiteY2" fmla="*/ 1037967 h 1037967"/>
              <a:gd name="connsiteX3" fmla="*/ 0 w 3138619"/>
              <a:gd name="connsiteY3" fmla="*/ 766120 h 1037967"/>
              <a:gd name="connsiteX4" fmla="*/ 1112109 w 3138619"/>
              <a:gd name="connsiteY4" fmla="*/ 568412 h 1037967"/>
              <a:gd name="connsiteX0" fmla="*/ 1112109 w 3138619"/>
              <a:gd name="connsiteY0" fmla="*/ 568412 h 1037967"/>
              <a:gd name="connsiteX1" fmla="*/ 3138619 w 3138619"/>
              <a:gd name="connsiteY1" fmla="*/ 0 h 1037967"/>
              <a:gd name="connsiteX2" fmla="*/ 3138619 w 3138619"/>
              <a:gd name="connsiteY2" fmla="*/ 1037967 h 1037967"/>
              <a:gd name="connsiteX3" fmla="*/ 0 w 3138619"/>
              <a:gd name="connsiteY3" fmla="*/ 766120 h 1037967"/>
              <a:gd name="connsiteX4" fmla="*/ 1112109 w 3138619"/>
              <a:gd name="connsiteY4" fmla="*/ 568412 h 1037967"/>
              <a:gd name="connsiteX0" fmla="*/ 1099753 w 3138619"/>
              <a:gd name="connsiteY0" fmla="*/ 494271 h 1037967"/>
              <a:gd name="connsiteX1" fmla="*/ 3138619 w 3138619"/>
              <a:gd name="connsiteY1" fmla="*/ 0 h 1037967"/>
              <a:gd name="connsiteX2" fmla="*/ 3138619 w 3138619"/>
              <a:gd name="connsiteY2" fmla="*/ 1037967 h 1037967"/>
              <a:gd name="connsiteX3" fmla="*/ 0 w 3138619"/>
              <a:gd name="connsiteY3" fmla="*/ 766120 h 1037967"/>
              <a:gd name="connsiteX4" fmla="*/ 1099753 w 3138619"/>
              <a:gd name="connsiteY4" fmla="*/ 494271 h 1037967"/>
              <a:gd name="connsiteX0" fmla="*/ 1129623 w 3168489"/>
              <a:gd name="connsiteY0" fmla="*/ 494271 h 1079854"/>
              <a:gd name="connsiteX1" fmla="*/ 3168489 w 3168489"/>
              <a:gd name="connsiteY1" fmla="*/ 0 h 1079854"/>
              <a:gd name="connsiteX2" fmla="*/ 3168489 w 3168489"/>
              <a:gd name="connsiteY2" fmla="*/ 1037967 h 1079854"/>
              <a:gd name="connsiteX3" fmla="*/ 29870 w 3168489"/>
              <a:gd name="connsiteY3" fmla="*/ 766120 h 1079854"/>
              <a:gd name="connsiteX4" fmla="*/ 1129623 w 3168489"/>
              <a:gd name="connsiteY4" fmla="*/ 494271 h 1079854"/>
              <a:gd name="connsiteX0" fmla="*/ 1203094 w 3241960"/>
              <a:gd name="connsiteY0" fmla="*/ 494271 h 1075443"/>
              <a:gd name="connsiteX1" fmla="*/ 3241960 w 3241960"/>
              <a:gd name="connsiteY1" fmla="*/ 0 h 1075443"/>
              <a:gd name="connsiteX2" fmla="*/ 3241960 w 3241960"/>
              <a:gd name="connsiteY2" fmla="*/ 1037967 h 1075443"/>
              <a:gd name="connsiteX3" fmla="*/ 29201 w 3241960"/>
              <a:gd name="connsiteY3" fmla="*/ 729050 h 1075443"/>
              <a:gd name="connsiteX4" fmla="*/ 1203094 w 3241960"/>
              <a:gd name="connsiteY4" fmla="*/ 494271 h 1075443"/>
              <a:gd name="connsiteX0" fmla="*/ 1247454 w 3273963"/>
              <a:gd name="connsiteY0" fmla="*/ 432487 h 1066544"/>
              <a:gd name="connsiteX1" fmla="*/ 3273963 w 3273963"/>
              <a:gd name="connsiteY1" fmla="*/ 0 h 1066544"/>
              <a:gd name="connsiteX2" fmla="*/ 3273963 w 3273963"/>
              <a:gd name="connsiteY2" fmla="*/ 1037967 h 1066544"/>
              <a:gd name="connsiteX3" fmla="*/ 61204 w 3273963"/>
              <a:gd name="connsiteY3" fmla="*/ 729050 h 1066544"/>
              <a:gd name="connsiteX4" fmla="*/ 1247454 w 3273963"/>
              <a:gd name="connsiteY4" fmla="*/ 432487 h 1066544"/>
              <a:gd name="connsiteX0" fmla="*/ 978483 w 3004992"/>
              <a:gd name="connsiteY0" fmla="*/ 432487 h 1077702"/>
              <a:gd name="connsiteX1" fmla="*/ 3004992 w 3004992"/>
              <a:gd name="connsiteY1" fmla="*/ 0 h 1077702"/>
              <a:gd name="connsiteX2" fmla="*/ 3004992 w 3004992"/>
              <a:gd name="connsiteY2" fmla="*/ 1037967 h 1077702"/>
              <a:gd name="connsiteX3" fmla="*/ 76439 w 3004992"/>
              <a:gd name="connsiteY3" fmla="*/ 852617 h 1077702"/>
              <a:gd name="connsiteX4" fmla="*/ 978483 w 3004992"/>
              <a:gd name="connsiteY4" fmla="*/ 432487 h 1077702"/>
              <a:gd name="connsiteX0" fmla="*/ 1011137 w 3000576"/>
              <a:gd name="connsiteY0" fmla="*/ 506628 h 1076343"/>
              <a:gd name="connsiteX1" fmla="*/ 3000576 w 3000576"/>
              <a:gd name="connsiteY1" fmla="*/ 0 h 1076343"/>
              <a:gd name="connsiteX2" fmla="*/ 3000576 w 3000576"/>
              <a:gd name="connsiteY2" fmla="*/ 1037967 h 1076343"/>
              <a:gd name="connsiteX3" fmla="*/ 72023 w 3000576"/>
              <a:gd name="connsiteY3" fmla="*/ 852617 h 1076343"/>
              <a:gd name="connsiteX4" fmla="*/ 1011137 w 3000576"/>
              <a:gd name="connsiteY4" fmla="*/ 506628 h 1076343"/>
              <a:gd name="connsiteX0" fmla="*/ 1011137 w 3000576"/>
              <a:gd name="connsiteY0" fmla="*/ 420131 h 989846"/>
              <a:gd name="connsiteX1" fmla="*/ 2988219 w 3000576"/>
              <a:gd name="connsiteY1" fmla="*/ 0 h 989846"/>
              <a:gd name="connsiteX2" fmla="*/ 3000576 w 3000576"/>
              <a:gd name="connsiteY2" fmla="*/ 951470 h 989846"/>
              <a:gd name="connsiteX3" fmla="*/ 72023 w 3000576"/>
              <a:gd name="connsiteY3" fmla="*/ 766120 h 989846"/>
              <a:gd name="connsiteX4" fmla="*/ 1011137 w 3000576"/>
              <a:gd name="connsiteY4" fmla="*/ 420131 h 989846"/>
              <a:gd name="connsiteX0" fmla="*/ 977318 w 2966757"/>
              <a:gd name="connsiteY0" fmla="*/ 420131 h 989846"/>
              <a:gd name="connsiteX1" fmla="*/ 2954400 w 2966757"/>
              <a:gd name="connsiteY1" fmla="*/ 0 h 989846"/>
              <a:gd name="connsiteX2" fmla="*/ 2966757 w 2966757"/>
              <a:gd name="connsiteY2" fmla="*/ 951470 h 989846"/>
              <a:gd name="connsiteX3" fmla="*/ 38204 w 2966757"/>
              <a:gd name="connsiteY3" fmla="*/ 766120 h 989846"/>
              <a:gd name="connsiteX4" fmla="*/ 977318 w 2966757"/>
              <a:gd name="connsiteY4" fmla="*/ 420131 h 989846"/>
              <a:gd name="connsiteX0" fmla="*/ 943032 w 2932471"/>
              <a:gd name="connsiteY0" fmla="*/ 420131 h 1016046"/>
              <a:gd name="connsiteX1" fmla="*/ 2920114 w 2932471"/>
              <a:gd name="connsiteY1" fmla="*/ 0 h 1016046"/>
              <a:gd name="connsiteX2" fmla="*/ 2932471 w 2932471"/>
              <a:gd name="connsiteY2" fmla="*/ 951470 h 1016046"/>
              <a:gd name="connsiteX3" fmla="*/ 708253 w 2932471"/>
              <a:gd name="connsiteY3" fmla="*/ 924102 h 1016046"/>
              <a:gd name="connsiteX4" fmla="*/ 3918 w 2932471"/>
              <a:gd name="connsiteY4" fmla="*/ 766120 h 1016046"/>
              <a:gd name="connsiteX5" fmla="*/ 943032 w 2932471"/>
              <a:gd name="connsiteY5" fmla="*/ 420131 h 1016046"/>
              <a:gd name="connsiteX0" fmla="*/ 930840 w 2920279"/>
              <a:gd name="connsiteY0" fmla="*/ 420131 h 1016046"/>
              <a:gd name="connsiteX1" fmla="*/ 2907922 w 2920279"/>
              <a:gd name="connsiteY1" fmla="*/ 0 h 1016046"/>
              <a:gd name="connsiteX2" fmla="*/ 2920279 w 2920279"/>
              <a:gd name="connsiteY2" fmla="*/ 951470 h 1016046"/>
              <a:gd name="connsiteX3" fmla="*/ 696061 w 2920279"/>
              <a:gd name="connsiteY3" fmla="*/ 924102 h 1016046"/>
              <a:gd name="connsiteX4" fmla="*/ 4083 w 2920279"/>
              <a:gd name="connsiteY4" fmla="*/ 691980 h 1016046"/>
              <a:gd name="connsiteX5" fmla="*/ 930840 w 2920279"/>
              <a:gd name="connsiteY5" fmla="*/ 420131 h 1016046"/>
              <a:gd name="connsiteX0" fmla="*/ 939690 w 2929129"/>
              <a:gd name="connsiteY0" fmla="*/ 420131 h 1022873"/>
              <a:gd name="connsiteX1" fmla="*/ 2916772 w 2929129"/>
              <a:gd name="connsiteY1" fmla="*/ 0 h 1022873"/>
              <a:gd name="connsiteX2" fmla="*/ 2929129 w 2929129"/>
              <a:gd name="connsiteY2" fmla="*/ 951470 h 1022873"/>
              <a:gd name="connsiteX3" fmla="*/ 581344 w 2929129"/>
              <a:gd name="connsiteY3" fmla="*/ 948816 h 1022873"/>
              <a:gd name="connsiteX4" fmla="*/ 12933 w 2929129"/>
              <a:gd name="connsiteY4" fmla="*/ 691980 h 1022873"/>
              <a:gd name="connsiteX5" fmla="*/ 939690 w 2929129"/>
              <a:gd name="connsiteY5" fmla="*/ 420131 h 1022873"/>
              <a:gd name="connsiteX0" fmla="*/ 998732 w 2988171"/>
              <a:gd name="connsiteY0" fmla="*/ 420131 h 1022873"/>
              <a:gd name="connsiteX1" fmla="*/ 2975814 w 2988171"/>
              <a:gd name="connsiteY1" fmla="*/ 0 h 1022873"/>
              <a:gd name="connsiteX2" fmla="*/ 2988171 w 2988171"/>
              <a:gd name="connsiteY2" fmla="*/ 951470 h 1022873"/>
              <a:gd name="connsiteX3" fmla="*/ 640386 w 2988171"/>
              <a:gd name="connsiteY3" fmla="*/ 948816 h 1022873"/>
              <a:gd name="connsiteX4" fmla="*/ 10191 w 2988171"/>
              <a:gd name="connsiteY4" fmla="*/ 556056 h 1022873"/>
              <a:gd name="connsiteX5" fmla="*/ 998732 w 2988171"/>
              <a:gd name="connsiteY5" fmla="*/ 420131 h 1022873"/>
              <a:gd name="connsiteX0" fmla="*/ 998732 w 2988171"/>
              <a:gd name="connsiteY0" fmla="*/ 358347 h 1022873"/>
              <a:gd name="connsiteX1" fmla="*/ 2975814 w 2988171"/>
              <a:gd name="connsiteY1" fmla="*/ 0 h 1022873"/>
              <a:gd name="connsiteX2" fmla="*/ 2988171 w 2988171"/>
              <a:gd name="connsiteY2" fmla="*/ 951470 h 1022873"/>
              <a:gd name="connsiteX3" fmla="*/ 640386 w 2988171"/>
              <a:gd name="connsiteY3" fmla="*/ 948816 h 1022873"/>
              <a:gd name="connsiteX4" fmla="*/ 10191 w 2988171"/>
              <a:gd name="connsiteY4" fmla="*/ 556056 h 1022873"/>
              <a:gd name="connsiteX5" fmla="*/ 998732 w 2988171"/>
              <a:gd name="connsiteY5" fmla="*/ 358347 h 1022873"/>
              <a:gd name="connsiteX0" fmla="*/ 998732 w 2988171"/>
              <a:gd name="connsiteY0" fmla="*/ 296564 h 1022873"/>
              <a:gd name="connsiteX1" fmla="*/ 2975814 w 2988171"/>
              <a:gd name="connsiteY1" fmla="*/ 0 h 1022873"/>
              <a:gd name="connsiteX2" fmla="*/ 2988171 w 2988171"/>
              <a:gd name="connsiteY2" fmla="*/ 951470 h 1022873"/>
              <a:gd name="connsiteX3" fmla="*/ 640386 w 2988171"/>
              <a:gd name="connsiteY3" fmla="*/ 948816 h 1022873"/>
              <a:gd name="connsiteX4" fmla="*/ 10191 w 2988171"/>
              <a:gd name="connsiteY4" fmla="*/ 556056 h 1022873"/>
              <a:gd name="connsiteX5" fmla="*/ 998732 w 2988171"/>
              <a:gd name="connsiteY5" fmla="*/ 296564 h 1022873"/>
              <a:gd name="connsiteX0" fmla="*/ 1001302 w 2990741"/>
              <a:gd name="connsiteY0" fmla="*/ 296564 h 1022873"/>
              <a:gd name="connsiteX1" fmla="*/ 2978384 w 2990741"/>
              <a:gd name="connsiteY1" fmla="*/ 0 h 1022873"/>
              <a:gd name="connsiteX2" fmla="*/ 2990741 w 2990741"/>
              <a:gd name="connsiteY2" fmla="*/ 951470 h 1022873"/>
              <a:gd name="connsiteX3" fmla="*/ 642956 w 2990741"/>
              <a:gd name="connsiteY3" fmla="*/ 948816 h 1022873"/>
              <a:gd name="connsiteX4" fmla="*/ 12761 w 2990741"/>
              <a:gd name="connsiteY4" fmla="*/ 556056 h 1022873"/>
              <a:gd name="connsiteX5" fmla="*/ 1001302 w 2990741"/>
              <a:gd name="connsiteY5" fmla="*/ 296564 h 1022873"/>
              <a:gd name="connsiteX0" fmla="*/ 1002646 w 2992085"/>
              <a:gd name="connsiteY0" fmla="*/ 296564 h 1041343"/>
              <a:gd name="connsiteX1" fmla="*/ 2979728 w 2992085"/>
              <a:gd name="connsiteY1" fmla="*/ 0 h 1041343"/>
              <a:gd name="connsiteX2" fmla="*/ 2992085 w 2992085"/>
              <a:gd name="connsiteY2" fmla="*/ 951470 h 1041343"/>
              <a:gd name="connsiteX3" fmla="*/ 631943 w 2992085"/>
              <a:gd name="connsiteY3" fmla="*/ 998243 h 1041343"/>
              <a:gd name="connsiteX4" fmla="*/ 14105 w 2992085"/>
              <a:gd name="connsiteY4" fmla="*/ 556056 h 1041343"/>
              <a:gd name="connsiteX5" fmla="*/ 1002646 w 2992085"/>
              <a:gd name="connsiteY5" fmla="*/ 296564 h 1041343"/>
              <a:gd name="connsiteX0" fmla="*/ 1002646 w 2992085"/>
              <a:gd name="connsiteY0" fmla="*/ 296564 h 1041343"/>
              <a:gd name="connsiteX1" fmla="*/ 2979728 w 2992085"/>
              <a:gd name="connsiteY1" fmla="*/ 0 h 1041343"/>
              <a:gd name="connsiteX2" fmla="*/ 2992085 w 2992085"/>
              <a:gd name="connsiteY2" fmla="*/ 951470 h 1041343"/>
              <a:gd name="connsiteX3" fmla="*/ 631943 w 2992085"/>
              <a:gd name="connsiteY3" fmla="*/ 998243 h 1041343"/>
              <a:gd name="connsiteX4" fmla="*/ 14105 w 2992085"/>
              <a:gd name="connsiteY4" fmla="*/ 556056 h 1041343"/>
              <a:gd name="connsiteX5" fmla="*/ 1002646 w 2992085"/>
              <a:gd name="connsiteY5" fmla="*/ 296564 h 104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2085" h="1041343">
                <a:moveTo>
                  <a:pt x="1002646" y="296564"/>
                </a:moveTo>
                <a:lnTo>
                  <a:pt x="2979728" y="0"/>
                </a:lnTo>
                <a:lnTo>
                  <a:pt x="2992085" y="951470"/>
                </a:lnTo>
                <a:cubicBezTo>
                  <a:pt x="2637858" y="1097249"/>
                  <a:pt x="1120035" y="1029135"/>
                  <a:pt x="631943" y="998243"/>
                </a:cubicBezTo>
                <a:cubicBezTo>
                  <a:pt x="82067" y="954994"/>
                  <a:pt x="-47679" y="673003"/>
                  <a:pt x="14105" y="556056"/>
                </a:cubicBezTo>
                <a:cubicBezTo>
                  <a:pt x="75889" y="439110"/>
                  <a:pt x="631943" y="362467"/>
                  <a:pt x="1002646" y="296564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1122C4E-4357-C849-BCE5-DE0F59D6DF37}"/>
              </a:ext>
            </a:extLst>
          </p:cNvPr>
          <p:cNvSpPr/>
          <p:nvPr/>
        </p:nvSpPr>
        <p:spPr bwMode="auto">
          <a:xfrm flipV="1">
            <a:off x="4020296" y="4928968"/>
            <a:ext cx="5001369" cy="841241"/>
          </a:xfrm>
          <a:custGeom>
            <a:avLst/>
            <a:gdLst>
              <a:gd name="connsiteX0" fmla="*/ 0 w 4992823"/>
              <a:gd name="connsiteY0" fmla="*/ 0 h 841241"/>
              <a:gd name="connsiteX1" fmla="*/ 4992823 w 4992823"/>
              <a:gd name="connsiteY1" fmla="*/ 0 h 841241"/>
              <a:gd name="connsiteX2" fmla="*/ 4992823 w 4992823"/>
              <a:gd name="connsiteY2" fmla="*/ 841241 h 841241"/>
              <a:gd name="connsiteX3" fmla="*/ 0 w 4992823"/>
              <a:gd name="connsiteY3" fmla="*/ 841241 h 841241"/>
              <a:gd name="connsiteX4" fmla="*/ 0 w 4992823"/>
              <a:gd name="connsiteY4" fmla="*/ 0 h 841241"/>
              <a:gd name="connsiteX0" fmla="*/ 0 w 5001369"/>
              <a:gd name="connsiteY0" fmla="*/ 264919 h 841241"/>
              <a:gd name="connsiteX1" fmla="*/ 5001369 w 5001369"/>
              <a:gd name="connsiteY1" fmla="*/ 0 h 841241"/>
              <a:gd name="connsiteX2" fmla="*/ 5001369 w 5001369"/>
              <a:gd name="connsiteY2" fmla="*/ 841241 h 841241"/>
              <a:gd name="connsiteX3" fmla="*/ 8546 w 5001369"/>
              <a:gd name="connsiteY3" fmla="*/ 841241 h 841241"/>
              <a:gd name="connsiteX4" fmla="*/ 0 w 5001369"/>
              <a:gd name="connsiteY4" fmla="*/ 264919 h 84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1369" h="841241">
                <a:moveTo>
                  <a:pt x="0" y="264919"/>
                </a:moveTo>
                <a:lnTo>
                  <a:pt x="5001369" y="0"/>
                </a:lnTo>
                <a:lnTo>
                  <a:pt x="5001369" y="841241"/>
                </a:lnTo>
                <a:lnTo>
                  <a:pt x="8546" y="841241"/>
                </a:lnTo>
                <a:lnTo>
                  <a:pt x="0" y="264919"/>
                </a:lnTo>
                <a:close/>
              </a:path>
            </a:pathLst>
          </a:custGeom>
          <a:solidFill>
            <a:srgbClr val="FF0000"/>
          </a:solidFill>
          <a:ln w="25400">
            <a:solidFill>
              <a:schemeClr val="tx1"/>
            </a:solidFill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4" name="Right Triangle 26">
            <a:extLst>
              <a:ext uri="{FF2B5EF4-FFF2-40B4-BE49-F238E27FC236}">
                <a16:creationId xmlns:a16="http://schemas.microsoft.com/office/drawing/2014/main" id="{F4C12444-0834-0B40-8B95-C72F5643CEA3}"/>
              </a:ext>
            </a:extLst>
          </p:cNvPr>
          <p:cNvSpPr/>
          <p:nvPr/>
        </p:nvSpPr>
        <p:spPr bwMode="auto">
          <a:xfrm flipH="1" flipV="1">
            <a:off x="5089612" y="4870706"/>
            <a:ext cx="3932049" cy="834533"/>
          </a:xfrm>
          <a:custGeom>
            <a:avLst/>
            <a:gdLst>
              <a:gd name="connsiteX0" fmla="*/ 0 w 4040660"/>
              <a:gd name="connsiteY0" fmla="*/ 951470 h 951470"/>
              <a:gd name="connsiteX1" fmla="*/ 0 w 4040660"/>
              <a:gd name="connsiteY1" fmla="*/ 0 h 951470"/>
              <a:gd name="connsiteX2" fmla="*/ 4040660 w 4040660"/>
              <a:gd name="connsiteY2" fmla="*/ 951470 h 951470"/>
              <a:gd name="connsiteX3" fmla="*/ 0 w 4040660"/>
              <a:gd name="connsiteY3" fmla="*/ 951470 h 951470"/>
              <a:gd name="connsiteX0" fmla="*/ 0 w 4040660"/>
              <a:gd name="connsiteY0" fmla="*/ 951470 h 951470"/>
              <a:gd name="connsiteX1" fmla="*/ 0 w 4040660"/>
              <a:gd name="connsiteY1" fmla="*/ 0 h 951470"/>
              <a:gd name="connsiteX2" fmla="*/ 2757450 w 4040660"/>
              <a:gd name="connsiteY2" fmla="*/ 468267 h 951470"/>
              <a:gd name="connsiteX3" fmla="*/ 4040660 w 4040660"/>
              <a:gd name="connsiteY3" fmla="*/ 951470 h 951470"/>
              <a:gd name="connsiteX4" fmla="*/ 0 w 4040660"/>
              <a:gd name="connsiteY4" fmla="*/ 951470 h 951470"/>
              <a:gd name="connsiteX0" fmla="*/ 0 w 4040660"/>
              <a:gd name="connsiteY0" fmla="*/ 951470 h 951470"/>
              <a:gd name="connsiteX1" fmla="*/ 0 w 4040660"/>
              <a:gd name="connsiteY1" fmla="*/ 0 h 951470"/>
              <a:gd name="connsiteX2" fmla="*/ 2794520 w 4040660"/>
              <a:gd name="connsiteY2" fmla="*/ 381770 h 951470"/>
              <a:gd name="connsiteX3" fmla="*/ 4040660 w 4040660"/>
              <a:gd name="connsiteY3" fmla="*/ 951470 h 951470"/>
              <a:gd name="connsiteX4" fmla="*/ 0 w 4040660"/>
              <a:gd name="connsiteY4" fmla="*/ 951470 h 951470"/>
              <a:gd name="connsiteX0" fmla="*/ 0 w 4040660"/>
              <a:gd name="connsiteY0" fmla="*/ 951470 h 951470"/>
              <a:gd name="connsiteX1" fmla="*/ 0 w 4040660"/>
              <a:gd name="connsiteY1" fmla="*/ 0 h 951470"/>
              <a:gd name="connsiteX2" fmla="*/ 2399104 w 4040660"/>
              <a:gd name="connsiteY2" fmla="*/ 184062 h 951470"/>
              <a:gd name="connsiteX3" fmla="*/ 4040660 w 4040660"/>
              <a:gd name="connsiteY3" fmla="*/ 951470 h 951470"/>
              <a:gd name="connsiteX4" fmla="*/ 0 w 4040660"/>
              <a:gd name="connsiteY4" fmla="*/ 951470 h 951470"/>
              <a:gd name="connsiteX0" fmla="*/ 0 w 3484606"/>
              <a:gd name="connsiteY0" fmla="*/ 951470 h 951470"/>
              <a:gd name="connsiteX1" fmla="*/ 0 w 3484606"/>
              <a:gd name="connsiteY1" fmla="*/ 0 h 951470"/>
              <a:gd name="connsiteX2" fmla="*/ 2399104 w 3484606"/>
              <a:gd name="connsiteY2" fmla="*/ 184062 h 951470"/>
              <a:gd name="connsiteX3" fmla="*/ 3484606 w 3484606"/>
              <a:gd name="connsiteY3" fmla="*/ 939113 h 951470"/>
              <a:gd name="connsiteX4" fmla="*/ 0 w 3484606"/>
              <a:gd name="connsiteY4" fmla="*/ 951470 h 951470"/>
              <a:gd name="connsiteX0" fmla="*/ 0 w 3512513"/>
              <a:gd name="connsiteY0" fmla="*/ 951470 h 1099487"/>
              <a:gd name="connsiteX1" fmla="*/ 0 w 3512513"/>
              <a:gd name="connsiteY1" fmla="*/ 0 h 1099487"/>
              <a:gd name="connsiteX2" fmla="*/ 2399104 w 3512513"/>
              <a:gd name="connsiteY2" fmla="*/ 184062 h 1099487"/>
              <a:gd name="connsiteX3" fmla="*/ 3484606 w 3512513"/>
              <a:gd name="connsiteY3" fmla="*/ 939113 h 1099487"/>
              <a:gd name="connsiteX4" fmla="*/ 0 w 3512513"/>
              <a:gd name="connsiteY4" fmla="*/ 951470 h 1099487"/>
              <a:gd name="connsiteX0" fmla="*/ 0 w 3426716"/>
              <a:gd name="connsiteY0" fmla="*/ 951470 h 1048097"/>
              <a:gd name="connsiteX1" fmla="*/ 0 w 3426716"/>
              <a:gd name="connsiteY1" fmla="*/ 0 h 1048097"/>
              <a:gd name="connsiteX2" fmla="*/ 2399104 w 3426716"/>
              <a:gd name="connsiteY2" fmla="*/ 184062 h 1048097"/>
              <a:gd name="connsiteX3" fmla="*/ 3398108 w 3426716"/>
              <a:gd name="connsiteY3" fmla="*/ 827902 h 1048097"/>
              <a:gd name="connsiteX4" fmla="*/ 0 w 3426716"/>
              <a:gd name="connsiteY4" fmla="*/ 951470 h 1048097"/>
              <a:gd name="connsiteX0" fmla="*/ 0 w 3426716"/>
              <a:gd name="connsiteY0" fmla="*/ 951470 h 1048097"/>
              <a:gd name="connsiteX1" fmla="*/ 0 w 3426716"/>
              <a:gd name="connsiteY1" fmla="*/ 0 h 1048097"/>
              <a:gd name="connsiteX2" fmla="*/ 2399104 w 3426716"/>
              <a:gd name="connsiteY2" fmla="*/ 184062 h 1048097"/>
              <a:gd name="connsiteX3" fmla="*/ 3398108 w 3426716"/>
              <a:gd name="connsiteY3" fmla="*/ 827902 h 1048097"/>
              <a:gd name="connsiteX4" fmla="*/ 0 w 3426716"/>
              <a:gd name="connsiteY4" fmla="*/ 951470 h 1048097"/>
              <a:gd name="connsiteX0" fmla="*/ 0 w 3475739"/>
              <a:gd name="connsiteY0" fmla="*/ 951470 h 1012677"/>
              <a:gd name="connsiteX1" fmla="*/ 0 w 3475739"/>
              <a:gd name="connsiteY1" fmla="*/ 0 h 1012677"/>
              <a:gd name="connsiteX2" fmla="*/ 2399104 w 3475739"/>
              <a:gd name="connsiteY2" fmla="*/ 184062 h 1012677"/>
              <a:gd name="connsiteX3" fmla="*/ 3447535 w 3475739"/>
              <a:gd name="connsiteY3" fmla="*/ 691978 h 1012677"/>
              <a:gd name="connsiteX4" fmla="*/ 0 w 3475739"/>
              <a:gd name="connsiteY4" fmla="*/ 951470 h 1012677"/>
              <a:gd name="connsiteX0" fmla="*/ 0 w 3462733"/>
              <a:gd name="connsiteY0" fmla="*/ 951470 h 1023779"/>
              <a:gd name="connsiteX1" fmla="*/ 0 w 3462733"/>
              <a:gd name="connsiteY1" fmla="*/ 0 h 1023779"/>
              <a:gd name="connsiteX2" fmla="*/ 2399104 w 3462733"/>
              <a:gd name="connsiteY2" fmla="*/ 184062 h 1023779"/>
              <a:gd name="connsiteX3" fmla="*/ 3447535 w 3462733"/>
              <a:gd name="connsiteY3" fmla="*/ 691978 h 1023779"/>
              <a:gd name="connsiteX4" fmla="*/ 0 w 3462733"/>
              <a:gd name="connsiteY4" fmla="*/ 951470 h 1023779"/>
              <a:gd name="connsiteX0" fmla="*/ 0 w 3578447"/>
              <a:gd name="connsiteY0" fmla="*/ 951470 h 996475"/>
              <a:gd name="connsiteX1" fmla="*/ 0 w 3578447"/>
              <a:gd name="connsiteY1" fmla="*/ 0 h 996475"/>
              <a:gd name="connsiteX2" fmla="*/ 2374390 w 3578447"/>
              <a:gd name="connsiteY2" fmla="*/ 208775 h 996475"/>
              <a:gd name="connsiteX3" fmla="*/ 3447535 w 3578447"/>
              <a:gd name="connsiteY3" fmla="*/ 691978 h 996475"/>
              <a:gd name="connsiteX4" fmla="*/ 0 w 3578447"/>
              <a:gd name="connsiteY4" fmla="*/ 951470 h 996475"/>
              <a:gd name="connsiteX0" fmla="*/ 0 w 3578447"/>
              <a:gd name="connsiteY0" fmla="*/ 951470 h 996475"/>
              <a:gd name="connsiteX1" fmla="*/ 0 w 3578447"/>
              <a:gd name="connsiteY1" fmla="*/ 0 h 996475"/>
              <a:gd name="connsiteX2" fmla="*/ 2374390 w 3578447"/>
              <a:gd name="connsiteY2" fmla="*/ 208775 h 996475"/>
              <a:gd name="connsiteX3" fmla="*/ 3447535 w 3578447"/>
              <a:gd name="connsiteY3" fmla="*/ 691978 h 996475"/>
              <a:gd name="connsiteX4" fmla="*/ 0 w 3578447"/>
              <a:gd name="connsiteY4" fmla="*/ 951470 h 996475"/>
              <a:gd name="connsiteX0" fmla="*/ 0 w 3574164"/>
              <a:gd name="connsiteY0" fmla="*/ 951470 h 996475"/>
              <a:gd name="connsiteX1" fmla="*/ 0 w 3574164"/>
              <a:gd name="connsiteY1" fmla="*/ 0 h 996475"/>
              <a:gd name="connsiteX2" fmla="*/ 2374390 w 3574164"/>
              <a:gd name="connsiteY2" fmla="*/ 208775 h 996475"/>
              <a:gd name="connsiteX3" fmla="*/ 3447535 w 3574164"/>
              <a:gd name="connsiteY3" fmla="*/ 691978 h 996475"/>
              <a:gd name="connsiteX4" fmla="*/ 0 w 3574164"/>
              <a:gd name="connsiteY4" fmla="*/ 951470 h 996475"/>
              <a:gd name="connsiteX0" fmla="*/ 0 w 3535278"/>
              <a:gd name="connsiteY0" fmla="*/ 951470 h 1033492"/>
              <a:gd name="connsiteX1" fmla="*/ 0 w 3535278"/>
              <a:gd name="connsiteY1" fmla="*/ 0 h 1033492"/>
              <a:gd name="connsiteX2" fmla="*/ 2374390 w 3535278"/>
              <a:gd name="connsiteY2" fmla="*/ 208775 h 1033492"/>
              <a:gd name="connsiteX3" fmla="*/ 3447535 w 3535278"/>
              <a:gd name="connsiteY3" fmla="*/ 691978 h 1033492"/>
              <a:gd name="connsiteX4" fmla="*/ 0 w 3535278"/>
              <a:gd name="connsiteY4" fmla="*/ 951470 h 1033492"/>
              <a:gd name="connsiteX0" fmla="*/ 0 w 3302234"/>
              <a:gd name="connsiteY0" fmla="*/ 951470 h 1044423"/>
              <a:gd name="connsiteX1" fmla="*/ 0 w 3302234"/>
              <a:gd name="connsiteY1" fmla="*/ 0 h 1044423"/>
              <a:gd name="connsiteX2" fmla="*/ 2374390 w 3302234"/>
              <a:gd name="connsiteY2" fmla="*/ 208775 h 1044423"/>
              <a:gd name="connsiteX3" fmla="*/ 3175686 w 3302234"/>
              <a:gd name="connsiteY3" fmla="*/ 729049 h 1044423"/>
              <a:gd name="connsiteX4" fmla="*/ 0 w 3302234"/>
              <a:gd name="connsiteY4" fmla="*/ 951470 h 1044423"/>
              <a:gd name="connsiteX0" fmla="*/ 0 w 3302234"/>
              <a:gd name="connsiteY0" fmla="*/ 951470 h 1048483"/>
              <a:gd name="connsiteX1" fmla="*/ 0 w 3302234"/>
              <a:gd name="connsiteY1" fmla="*/ 0 h 1048483"/>
              <a:gd name="connsiteX2" fmla="*/ 2374390 w 3302234"/>
              <a:gd name="connsiteY2" fmla="*/ 208775 h 1048483"/>
              <a:gd name="connsiteX3" fmla="*/ 3175686 w 3302234"/>
              <a:gd name="connsiteY3" fmla="*/ 741406 h 1048483"/>
              <a:gd name="connsiteX4" fmla="*/ 0 w 3302234"/>
              <a:gd name="connsiteY4" fmla="*/ 951470 h 1048483"/>
              <a:gd name="connsiteX0" fmla="*/ 0 w 3302234"/>
              <a:gd name="connsiteY0" fmla="*/ 951470 h 1048483"/>
              <a:gd name="connsiteX1" fmla="*/ 0 w 3302234"/>
              <a:gd name="connsiteY1" fmla="*/ 0 h 1048483"/>
              <a:gd name="connsiteX2" fmla="*/ 2374390 w 3302234"/>
              <a:gd name="connsiteY2" fmla="*/ 208775 h 1048483"/>
              <a:gd name="connsiteX3" fmla="*/ 3175686 w 3302234"/>
              <a:gd name="connsiteY3" fmla="*/ 741406 h 1048483"/>
              <a:gd name="connsiteX4" fmla="*/ 0 w 3302234"/>
              <a:gd name="connsiteY4" fmla="*/ 951470 h 1048483"/>
              <a:gd name="connsiteX0" fmla="*/ 0 w 3306504"/>
              <a:gd name="connsiteY0" fmla="*/ 951470 h 1048483"/>
              <a:gd name="connsiteX1" fmla="*/ 0 w 3306504"/>
              <a:gd name="connsiteY1" fmla="*/ 0 h 1048483"/>
              <a:gd name="connsiteX2" fmla="*/ 2374390 w 3306504"/>
              <a:gd name="connsiteY2" fmla="*/ 208775 h 1048483"/>
              <a:gd name="connsiteX3" fmla="*/ 3175686 w 3306504"/>
              <a:gd name="connsiteY3" fmla="*/ 741406 h 1048483"/>
              <a:gd name="connsiteX4" fmla="*/ 0 w 3306504"/>
              <a:gd name="connsiteY4" fmla="*/ 951470 h 1048483"/>
              <a:gd name="connsiteX0" fmla="*/ 0 w 3371995"/>
              <a:gd name="connsiteY0" fmla="*/ 951470 h 1003955"/>
              <a:gd name="connsiteX1" fmla="*/ 0 w 3371995"/>
              <a:gd name="connsiteY1" fmla="*/ 0 h 1003955"/>
              <a:gd name="connsiteX2" fmla="*/ 2448531 w 3371995"/>
              <a:gd name="connsiteY2" fmla="*/ 134635 h 1003955"/>
              <a:gd name="connsiteX3" fmla="*/ 3175686 w 3371995"/>
              <a:gd name="connsiteY3" fmla="*/ 741406 h 1003955"/>
              <a:gd name="connsiteX4" fmla="*/ 0 w 3371995"/>
              <a:gd name="connsiteY4" fmla="*/ 951470 h 1003955"/>
              <a:gd name="connsiteX0" fmla="*/ 0 w 3295257"/>
              <a:gd name="connsiteY0" fmla="*/ 951470 h 1087271"/>
              <a:gd name="connsiteX1" fmla="*/ 0 w 3295257"/>
              <a:gd name="connsiteY1" fmla="*/ 0 h 1087271"/>
              <a:gd name="connsiteX2" fmla="*/ 2448531 w 3295257"/>
              <a:gd name="connsiteY2" fmla="*/ 134635 h 1087271"/>
              <a:gd name="connsiteX3" fmla="*/ 3175686 w 3295257"/>
              <a:gd name="connsiteY3" fmla="*/ 741406 h 1087271"/>
              <a:gd name="connsiteX4" fmla="*/ 0 w 3295257"/>
              <a:gd name="connsiteY4" fmla="*/ 951470 h 1087271"/>
              <a:gd name="connsiteX0" fmla="*/ 0 w 3322652"/>
              <a:gd name="connsiteY0" fmla="*/ 951470 h 1066855"/>
              <a:gd name="connsiteX1" fmla="*/ 0 w 3322652"/>
              <a:gd name="connsiteY1" fmla="*/ 0 h 1066855"/>
              <a:gd name="connsiteX2" fmla="*/ 2448531 w 3322652"/>
              <a:gd name="connsiteY2" fmla="*/ 134635 h 1066855"/>
              <a:gd name="connsiteX3" fmla="*/ 3175686 w 3322652"/>
              <a:gd name="connsiteY3" fmla="*/ 741406 h 1066855"/>
              <a:gd name="connsiteX4" fmla="*/ 0 w 3322652"/>
              <a:gd name="connsiteY4" fmla="*/ 951470 h 1066855"/>
              <a:gd name="connsiteX0" fmla="*/ 0 w 3423691"/>
              <a:gd name="connsiteY0" fmla="*/ 951470 h 1005034"/>
              <a:gd name="connsiteX1" fmla="*/ 0 w 3423691"/>
              <a:gd name="connsiteY1" fmla="*/ 0 h 1005034"/>
              <a:gd name="connsiteX2" fmla="*/ 2596812 w 3423691"/>
              <a:gd name="connsiteY2" fmla="*/ 85208 h 1005034"/>
              <a:gd name="connsiteX3" fmla="*/ 3175686 w 3423691"/>
              <a:gd name="connsiteY3" fmla="*/ 741406 h 1005034"/>
              <a:gd name="connsiteX4" fmla="*/ 0 w 3423691"/>
              <a:gd name="connsiteY4" fmla="*/ 951470 h 1005034"/>
              <a:gd name="connsiteX0" fmla="*/ 0 w 3407374"/>
              <a:gd name="connsiteY0" fmla="*/ 951470 h 1054349"/>
              <a:gd name="connsiteX1" fmla="*/ 0 w 3407374"/>
              <a:gd name="connsiteY1" fmla="*/ 0 h 1054349"/>
              <a:gd name="connsiteX2" fmla="*/ 2596812 w 3407374"/>
              <a:gd name="connsiteY2" fmla="*/ 85208 h 1054349"/>
              <a:gd name="connsiteX3" fmla="*/ 3175686 w 3407374"/>
              <a:gd name="connsiteY3" fmla="*/ 741406 h 1054349"/>
              <a:gd name="connsiteX4" fmla="*/ 0 w 3407374"/>
              <a:gd name="connsiteY4" fmla="*/ 951470 h 1054349"/>
              <a:gd name="connsiteX0" fmla="*/ 0 w 3282814"/>
              <a:gd name="connsiteY0" fmla="*/ 951470 h 1096743"/>
              <a:gd name="connsiteX1" fmla="*/ 0 w 3282814"/>
              <a:gd name="connsiteY1" fmla="*/ 0 h 1096743"/>
              <a:gd name="connsiteX2" fmla="*/ 2596812 w 3282814"/>
              <a:gd name="connsiteY2" fmla="*/ 85208 h 1096743"/>
              <a:gd name="connsiteX3" fmla="*/ 2977978 w 3282814"/>
              <a:gd name="connsiteY3" fmla="*/ 840260 h 1096743"/>
              <a:gd name="connsiteX4" fmla="*/ 0 w 3282814"/>
              <a:gd name="connsiteY4" fmla="*/ 951470 h 1096743"/>
              <a:gd name="connsiteX0" fmla="*/ 0 w 3127627"/>
              <a:gd name="connsiteY0" fmla="*/ 951470 h 1022083"/>
              <a:gd name="connsiteX1" fmla="*/ 0 w 3127627"/>
              <a:gd name="connsiteY1" fmla="*/ 0 h 1022083"/>
              <a:gd name="connsiteX2" fmla="*/ 2139612 w 3127627"/>
              <a:gd name="connsiteY2" fmla="*/ 146991 h 1022083"/>
              <a:gd name="connsiteX3" fmla="*/ 2977978 w 3127627"/>
              <a:gd name="connsiteY3" fmla="*/ 840260 h 1022083"/>
              <a:gd name="connsiteX4" fmla="*/ 0 w 3127627"/>
              <a:gd name="connsiteY4" fmla="*/ 951470 h 1022083"/>
              <a:gd name="connsiteX0" fmla="*/ 0 w 3209332"/>
              <a:gd name="connsiteY0" fmla="*/ 951470 h 1028563"/>
              <a:gd name="connsiteX1" fmla="*/ 0 w 3209332"/>
              <a:gd name="connsiteY1" fmla="*/ 0 h 1028563"/>
              <a:gd name="connsiteX2" fmla="*/ 2139612 w 3209332"/>
              <a:gd name="connsiteY2" fmla="*/ 146991 h 1028563"/>
              <a:gd name="connsiteX3" fmla="*/ 3076832 w 3209332"/>
              <a:gd name="connsiteY3" fmla="*/ 864974 h 1028563"/>
              <a:gd name="connsiteX4" fmla="*/ 0 w 3209332"/>
              <a:gd name="connsiteY4" fmla="*/ 951470 h 1028563"/>
              <a:gd name="connsiteX0" fmla="*/ 0 w 3205905"/>
              <a:gd name="connsiteY0" fmla="*/ 951470 h 1028563"/>
              <a:gd name="connsiteX1" fmla="*/ 0 w 3205905"/>
              <a:gd name="connsiteY1" fmla="*/ 0 h 1028563"/>
              <a:gd name="connsiteX2" fmla="*/ 2139612 w 3205905"/>
              <a:gd name="connsiteY2" fmla="*/ 146991 h 1028563"/>
              <a:gd name="connsiteX3" fmla="*/ 3076832 w 3205905"/>
              <a:gd name="connsiteY3" fmla="*/ 864974 h 1028563"/>
              <a:gd name="connsiteX4" fmla="*/ 0 w 3205905"/>
              <a:gd name="connsiteY4" fmla="*/ 951470 h 1028563"/>
              <a:gd name="connsiteX0" fmla="*/ 0 w 3175112"/>
              <a:gd name="connsiteY0" fmla="*/ 951470 h 1064714"/>
              <a:gd name="connsiteX1" fmla="*/ 0 w 3175112"/>
              <a:gd name="connsiteY1" fmla="*/ 0 h 1064714"/>
              <a:gd name="connsiteX2" fmla="*/ 2139612 w 3175112"/>
              <a:gd name="connsiteY2" fmla="*/ 146991 h 1064714"/>
              <a:gd name="connsiteX3" fmla="*/ 3076832 w 3175112"/>
              <a:gd name="connsiteY3" fmla="*/ 864974 h 1064714"/>
              <a:gd name="connsiteX4" fmla="*/ 0 w 3175112"/>
              <a:gd name="connsiteY4" fmla="*/ 951470 h 1064714"/>
              <a:gd name="connsiteX0" fmla="*/ 0 w 3185796"/>
              <a:gd name="connsiteY0" fmla="*/ 951470 h 1041298"/>
              <a:gd name="connsiteX1" fmla="*/ 0 w 3185796"/>
              <a:gd name="connsiteY1" fmla="*/ 0 h 1041298"/>
              <a:gd name="connsiteX2" fmla="*/ 2139612 w 3185796"/>
              <a:gd name="connsiteY2" fmla="*/ 146991 h 1041298"/>
              <a:gd name="connsiteX3" fmla="*/ 3089189 w 3185796"/>
              <a:gd name="connsiteY3" fmla="*/ 803190 h 1041298"/>
              <a:gd name="connsiteX4" fmla="*/ 0 w 3185796"/>
              <a:gd name="connsiteY4" fmla="*/ 951470 h 1041298"/>
              <a:gd name="connsiteX0" fmla="*/ 0 w 3160874"/>
              <a:gd name="connsiteY0" fmla="*/ 951470 h 1044698"/>
              <a:gd name="connsiteX1" fmla="*/ 0 w 3160874"/>
              <a:gd name="connsiteY1" fmla="*/ 0 h 1044698"/>
              <a:gd name="connsiteX2" fmla="*/ 2139612 w 3160874"/>
              <a:gd name="connsiteY2" fmla="*/ 146991 h 1044698"/>
              <a:gd name="connsiteX3" fmla="*/ 3089189 w 3160874"/>
              <a:gd name="connsiteY3" fmla="*/ 803190 h 1044698"/>
              <a:gd name="connsiteX4" fmla="*/ 0 w 3160874"/>
              <a:gd name="connsiteY4" fmla="*/ 951470 h 1044698"/>
              <a:gd name="connsiteX0" fmla="*/ 0 w 3110109"/>
              <a:gd name="connsiteY0" fmla="*/ 951470 h 1093080"/>
              <a:gd name="connsiteX1" fmla="*/ 0 w 3110109"/>
              <a:gd name="connsiteY1" fmla="*/ 0 h 1093080"/>
              <a:gd name="connsiteX2" fmla="*/ 2139612 w 3110109"/>
              <a:gd name="connsiteY2" fmla="*/ 146991 h 1093080"/>
              <a:gd name="connsiteX3" fmla="*/ 3089189 w 3110109"/>
              <a:gd name="connsiteY3" fmla="*/ 803190 h 1093080"/>
              <a:gd name="connsiteX4" fmla="*/ 0 w 3110109"/>
              <a:gd name="connsiteY4" fmla="*/ 951470 h 1093080"/>
              <a:gd name="connsiteX0" fmla="*/ 0 w 3215668"/>
              <a:gd name="connsiteY0" fmla="*/ 951470 h 1056927"/>
              <a:gd name="connsiteX1" fmla="*/ 0 w 3215668"/>
              <a:gd name="connsiteY1" fmla="*/ 0 h 1056927"/>
              <a:gd name="connsiteX2" fmla="*/ 2139612 w 3215668"/>
              <a:gd name="connsiteY2" fmla="*/ 146991 h 1056927"/>
              <a:gd name="connsiteX3" fmla="*/ 3200399 w 3215668"/>
              <a:gd name="connsiteY3" fmla="*/ 716693 h 1056927"/>
              <a:gd name="connsiteX4" fmla="*/ 0 w 3215668"/>
              <a:gd name="connsiteY4" fmla="*/ 951470 h 1056927"/>
              <a:gd name="connsiteX0" fmla="*/ 0 w 3200819"/>
              <a:gd name="connsiteY0" fmla="*/ 951470 h 1068156"/>
              <a:gd name="connsiteX1" fmla="*/ 0 w 3200819"/>
              <a:gd name="connsiteY1" fmla="*/ 0 h 1068156"/>
              <a:gd name="connsiteX2" fmla="*/ 2139612 w 3200819"/>
              <a:gd name="connsiteY2" fmla="*/ 146991 h 1068156"/>
              <a:gd name="connsiteX3" fmla="*/ 3200399 w 3200819"/>
              <a:gd name="connsiteY3" fmla="*/ 716693 h 1068156"/>
              <a:gd name="connsiteX4" fmla="*/ 0 w 3200819"/>
              <a:gd name="connsiteY4" fmla="*/ 951470 h 1068156"/>
              <a:gd name="connsiteX0" fmla="*/ 0 w 3200819"/>
              <a:gd name="connsiteY0" fmla="*/ 951470 h 1068156"/>
              <a:gd name="connsiteX1" fmla="*/ 0 w 3200819"/>
              <a:gd name="connsiteY1" fmla="*/ 0 h 1068156"/>
              <a:gd name="connsiteX2" fmla="*/ 2139612 w 3200819"/>
              <a:gd name="connsiteY2" fmla="*/ 146991 h 1068156"/>
              <a:gd name="connsiteX3" fmla="*/ 3200399 w 3200819"/>
              <a:gd name="connsiteY3" fmla="*/ 716693 h 1068156"/>
              <a:gd name="connsiteX4" fmla="*/ 0 w 3200819"/>
              <a:gd name="connsiteY4" fmla="*/ 951470 h 1068156"/>
              <a:gd name="connsiteX0" fmla="*/ 0 w 3200819"/>
              <a:gd name="connsiteY0" fmla="*/ 951470 h 1068156"/>
              <a:gd name="connsiteX1" fmla="*/ 0 w 3200819"/>
              <a:gd name="connsiteY1" fmla="*/ 0 h 1068156"/>
              <a:gd name="connsiteX2" fmla="*/ 2139612 w 3200819"/>
              <a:gd name="connsiteY2" fmla="*/ 146991 h 1068156"/>
              <a:gd name="connsiteX3" fmla="*/ 3200399 w 3200819"/>
              <a:gd name="connsiteY3" fmla="*/ 716693 h 1068156"/>
              <a:gd name="connsiteX4" fmla="*/ 0 w 3200819"/>
              <a:gd name="connsiteY4" fmla="*/ 951470 h 1068156"/>
              <a:gd name="connsiteX0" fmla="*/ 0 w 3200819"/>
              <a:gd name="connsiteY0" fmla="*/ 951470 h 1068156"/>
              <a:gd name="connsiteX1" fmla="*/ 0 w 3200819"/>
              <a:gd name="connsiteY1" fmla="*/ 0 h 1068156"/>
              <a:gd name="connsiteX2" fmla="*/ 2139612 w 3200819"/>
              <a:gd name="connsiteY2" fmla="*/ 146991 h 1068156"/>
              <a:gd name="connsiteX3" fmla="*/ 3200399 w 3200819"/>
              <a:gd name="connsiteY3" fmla="*/ 716693 h 1068156"/>
              <a:gd name="connsiteX4" fmla="*/ 0 w 3200819"/>
              <a:gd name="connsiteY4" fmla="*/ 951470 h 10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0819" h="1068156">
                <a:moveTo>
                  <a:pt x="0" y="951470"/>
                </a:moveTo>
                <a:lnTo>
                  <a:pt x="0" y="0"/>
                </a:lnTo>
                <a:cubicBezTo>
                  <a:pt x="803820" y="39934"/>
                  <a:pt x="1409933" y="52686"/>
                  <a:pt x="2139612" y="146991"/>
                </a:cubicBezTo>
                <a:cubicBezTo>
                  <a:pt x="2769176" y="361603"/>
                  <a:pt x="3161584" y="261337"/>
                  <a:pt x="3200399" y="716693"/>
                </a:cubicBezTo>
                <a:cubicBezTo>
                  <a:pt x="3239214" y="1172049"/>
                  <a:pt x="580768" y="1107989"/>
                  <a:pt x="0" y="951470"/>
                </a:cubicBezTo>
                <a:close/>
              </a:path>
            </a:pathLst>
          </a:custGeom>
          <a:gradFill>
            <a:gsLst>
              <a:gs pos="79000">
                <a:srgbClr val="FF0000"/>
              </a:gs>
              <a:gs pos="12000">
                <a:srgbClr val="66A8F3"/>
              </a:gs>
            </a:gsLst>
            <a:lin ang="18900000" scaled="1"/>
          </a:gradFill>
          <a:ln>
            <a:noFill/>
            <a:headEnd/>
            <a:tailEnd/>
          </a:ln>
          <a:effectLst>
            <a:outerShdw blurRad="45000" dist="25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5DC92217-268E-314C-9C76-C5C301BF4C7B}"/>
              </a:ext>
            </a:extLst>
          </p:cNvPr>
          <p:cNvSpPr/>
          <p:nvPr/>
        </p:nvSpPr>
        <p:spPr bwMode="auto">
          <a:xfrm>
            <a:off x="4011044" y="3135723"/>
            <a:ext cx="3212683" cy="1782977"/>
          </a:xfrm>
          <a:custGeom>
            <a:avLst/>
            <a:gdLst>
              <a:gd name="connsiteX0" fmla="*/ 3212756 w 3571102"/>
              <a:gd name="connsiteY0" fmla="*/ 12357 h 2026508"/>
              <a:gd name="connsiteX1" fmla="*/ 3571102 w 3571102"/>
              <a:gd name="connsiteY1" fmla="*/ 988541 h 2026508"/>
              <a:gd name="connsiteX2" fmla="*/ 3237470 w 3571102"/>
              <a:gd name="connsiteY2" fmla="*/ 2026508 h 2026508"/>
              <a:gd name="connsiteX3" fmla="*/ 0 w 3571102"/>
              <a:gd name="connsiteY3" fmla="*/ 2026508 h 2026508"/>
              <a:gd name="connsiteX4" fmla="*/ 0 w 3571102"/>
              <a:gd name="connsiteY4" fmla="*/ 0 h 2026508"/>
              <a:gd name="connsiteX5" fmla="*/ 3212756 w 3571102"/>
              <a:gd name="connsiteY5" fmla="*/ 12357 h 2026508"/>
              <a:gd name="connsiteX0" fmla="*/ 3212756 w 3629971"/>
              <a:gd name="connsiteY0" fmla="*/ 12357 h 2026508"/>
              <a:gd name="connsiteX1" fmla="*/ 3571102 w 3629971"/>
              <a:gd name="connsiteY1" fmla="*/ 988541 h 2026508"/>
              <a:gd name="connsiteX2" fmla="*/ 3237470 w 3629971"/>
              <a:gd name="connsiteY2" fmla="*/ 2026508 h 2026508"/>
              <a:gd name="connsiteX3" fmla="*/ 0 w 3629971"/>
              <a:gd name="connsiteY3" fmla="*/ 2026508 h 2026508"/>
              <a:gd name="connsiteX4" fmla="*/ 0 w 3629971"/>
              <a:gd name="connsiteY4" fmla="*/ 0 h 2026508"/>
              <a:gd name="connsiteX5" fmla="*/ 3212756 w 3629971"/>
              <a:gd name="connsiteY5" fmla="*/ 12357 h 2026508"/>
              <a:gd name="connsiteX0" fmla="*/ 3212756 w 3843371"/>
              <a:gd name="connsiteY0" fmla="*/ 12357 h 2026508"/>
              <a:gd name="connsiteX1" fmla="*/ 3842951 w 3843371"/>
              <a:gd name="connsiteY1" fmla="*/ 1013255 h 2026508"/>
              <a:gd name="connsiteX2" fmla="*/ 3237470 w 3843371"/>
              <a:gd name="connsiteY2" fmla="*/ 2026508 h 2026508"/>
              <a:gd name="connsiteX3" fmla="*/ 0 w 3843371"/>
              <a:gd name="connsiteY3" fmla="*/ 2026508 h 2026508"/>
              <a:gd name="connsiteX4" fmla="*/ 0 w 3843371"/>
              <a:gd name="connsiteY4" fmla="*/ 0 h 2026508"/>
              <a:gd name="connsiteX5" fmla="*/ 3212756 w 3843371"/>
              <a:gd name="connsiteY5" fmla="*/ 12357 h 2026508"/>
              <a:gd name="connsiteX0" fmla="*/ 2953264 w 3855880"/>
              <a:gd name="connsiteY0" fmla="*/ 24714 h 2026508"/>
              <a:gd name="connsiteX1" fmla="*/ 3842951 w 3855880"/>
              <a:gd name="connsiteY1" fmla="*/ 1013255 h 2026508"/>
              <a:gd name="connsiteX2" fmla="*/ 3237470 w 3855880"/>
              <a:gd name="connsiteY2" fmla="*/ 2026508 h 2026508"/>
              <a:gd name="connsiteX3" fmla="*/ 0 w 3855880"/>
              <a:gd name="connsiteY3" fmla="*/ 2026508 h 2026508"/>
              <a:gd name="connsiteX4" fmla="*/ 0 w 3855880"/>
              <a:gd name="connsiteY4" fmla="*/ 0 h 2026508"/>
              <a:gd name="connsiteX5" fmla="*/ 2953264 w 3855880"/>
              <a:gd name="connsiteY5" fmla="*/ 24714 h 2026508"/>
              <a:gd name="connsiteX0" fmla="*/ 2953264 w 3702515"/>
              <a:gd name="connsiteY0" fmla="*/ 24714 h 2026508"/>
              <a:gd name="connsiteX1" fmla="*/ 3657599 w 3702515"/>
              <a:gd name="connsiteY1" fmla="*/ 988541 h 2026508"/>
              <a:gd name="connsiteX2" fmla="*/ 3237470 w 3702515"/>
              <a:gd name="connsiteY2" fmla="*/ 2026508 h 2026508"/>
              <a:gd name="connsiteX3" fmla="*/ 0 w 3702515"/>
              <a:gd name="connsiteY3" fmla="*/ 2026508 h 2026508"/>
              <a:gd name="connsiteX4" fmla="*/ 0 w 3702515"/>
              <a:gd name="connsiteY4" fmla="*/ 0 h 2026508"/>
              <a:gd name="connsiteX5" fmla="*/ 2953264 w 3702515"/>
              <a:gd name="connsiteY5" fmla="*/ 24714 h 2026508"/>
              <a:gd name="connsiteX0" fmla="*/ 2953264 w 3658685"/>
              <a:gd name="connsiteY0" fmla="*/ 24714 h 2026508"/>
              <a:gd name="connsiteX1" fmla="*/ 3657599 w 3658685"/>
              <a:gd name="connsiteY1" fmla="*/ 988541 h 2026508"/>
              <a:gd name="connsiteX2" fmla="*/ 2866768 w 3658685"/>
              <a:gd name="connsiteY2" fmla="*/ 2026508 h 2026508"/>
              <a:gd name="connsiteX3" fmla="*/ 0 w 3658685"/>
              <a:gd name="connsiteY3" fmla="*/ 2026508 h 2026508"/>
              <a:gd name="connsiteX4" fmla="*/ 0 w 3658685"/>
              <a:gd name="connsiteY4" fmla="*/ 0 h 2026508"/>
              <a:gd name="connsiteX5" fmla="*/ 2953264 w 3658685"/>
              <a:gd name="connsiteY5" fmla="*/ 24714 h 2026508"/>
              <a:gd name="connsiteX0" fmla="*/ 2953264 w 3514466"/>
              <a:gd name="connsiteY0" fmla="*/ 24714 h 2026508"/>
              <a:gd name="connsiteX1" fmla="*/ 3509317 w 3514466"/>
              <a:gd name="connsiteY1" fmla="*/ 988541 h 2026508"/>
              <a:gd name="connsiteX2" fmla="*/ 2866768 w 3514466"/>
              <a:gd name="connsiteY2" fmla="*/ 2026508 h 2026508"/>
              <a:gd name="connsiteX3" fmla="*/ 0 w 3514466"/>
              <a:gd name="connsiteY3" fmla="*/ 2026508 h 2026508"/>
              <a:gd name="connsiteX4" fmla="*/ 0 w 3514466"/>
              <a:gd name="connsiteY4" fmla="*/ 0 h 2026508"/>
              <a:gd name="connsiteX5" fmla="*/ 2953264 w 3514466"/>
              <a:gd name="connsiteY5" fmla="*/ 24714 h 2026508"/>
              <a:gd name="connsiteX0" fmla="*/ 2804983 w 3510336"/>
              <a:gd name="connsiteY0" fmla="*/ 24714 h 2026508"/>
              <a:gd name="connsiteX1" fmla="*/ 3509317 w 3510336"/>
              <a:gd name="connsiteY1" fmla="*/ 988541 h 2026508"/>
              <a:gd name="connsiteX2" fmla="*/ 2866768 w 3510336"/>
              <a:gd name="connsiteY2" fmla="*/ 2026508 h 2026508"/>
              <a:gd name="connsiteX3" fmla="*/ 0 w 3510336"/>
              <a:gd name="connsiteY3" fmla="*/ 2026508 h 2026508"/>
              <a:gd name="connsiteX4" fmla="*/ 0 w 3510336"/>
              <a:gd name="connsiteY4" fmla="*/ 0 h 2026508"/>
              <a:gd name="connsiteX5" fmla="*/ 2804983 w 3510336"/>
              <a:gd name="connsiteY5" fmla="*/ 24714 h 2026508"/>
              <a:gd name="connsiteX0" fmla="*/ 2804983 w 3392988"/>
              <a:gd name="connsiteY0" fmla="*/ 24714 h 2026508"/>
              <a:gd name="connsiteX1" fmla="*/ 3385750 w 3392988"/>
              <a:gd name="connsiteY1" fmla="*/ 988541 h 2026508"/>
              <a:gd name="connsiteX2" fmla="*/ 2866768 w 3392988"/>
              <a:gd name="connsiteY2" fmla="*/ 2026508 h 2026508"/>
              <a:gd name="connsiteX3" fmla="*/ 0 w 3392988"/>
              <a:gd name="connsiteY3" fmla="*/ 2026508 h 2026508"/>
              <a:gd name="connsiteX4" fmla="*/ 0 w 3392988"/>
              <a:gd name="connsiteY4" fmla="*/ 0 h 2026508"/>
              <a:gd name="connsiteX5" fmla="*/ 2804983 w 3392988"/>
              <a:gd name="connsiteY5" fmla="*/ 24714 h 2026508"/>
              <a:gd name="connsiteX0" fmla="*/ 2804983 w 3392988"/>
              <a:gd name="connsiteY0" fmla="*/ 25988 h 2027782"/>
              <a:gd name="connsiteX1" fmla="*/ 3385750 w 3392988"/>
              <a:gd name="connsiteY1" fmla="*/ 989815 h 2027782"/>
              <a:gd name="connsiteX2" fmla="*/ 2866768 w 3392988"/>
              <a:gd name="connsiteY2" fmla="*/ 2027782 h 2027782"/>
              <a:gd name="connsiteX3" fmla="*/ 0 w 3392988"/>
              <a:gd name="connsiteY3" fmla="*/ 2027782 h 2027782"/>
              <a:gd name="connsiteX4" fmla="*/ 0 w 3392988"/>
              <a:gd name="connsiteY4" fmla="*/ 1274 h 2027782"/>
              <a:gd name="connsiteX5" fmla="*/ 1836897 w 3392988"/>
              <a:gd name="connsiteY5" fmla="*/ 0 h 2027782"/>
              <a:gd name="connsiteX6" fmla="*/ 2804983 w 3392988"/>
              <a:gd name="connsiteY6" fmla="*/ 25988 h 20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2988" h="2027782">
                <a:moveTo>
                  <a:pt x="2804983" y="25988"/>
                </a:moveTo>
                <a:cubicBezTo>
                  <a:pt x="3400167" y="190745"/>
                  <a:pt x="3375453" y="656183"/>
                  <a:pt x="3385750" y="989815"/>
                </a:cubicBezTo>
                <a:cubicBezTo>
                  <a:pt x="3396047" y="1323447"/>
                  <a:pt x="3461952" y="1854788"/>
                  <a:pt x="2866768" y="2027782"/>
                </a:cubicBezTo>
                <a:lnTo>
                  <a:pt x="0" y="2027782"/>
                </a:lnTo>
                <a:lnTo>
                  <a:pt x="0" y="1274"/>
                </a:lnTo>
                <a:lnTo>
                  <a:pt x="1836897" y="0"/>
                </a:lnTo>
                <a:lnTo>
                  <a:pt x="2804983" y="25988"/>
                </a:lnTo>
                <a:close/>
              </a:path>
            </a:pathLst>
          </a:custGeom>
          <a:gradFill flip="none" rotWithShape="1">
            <a:gsLst>
              <a:gs pos="24000">
                <a:srgbClr val="C1FF81"/>
              </a:gs>
              <a:gs pos="15000">
                <a:srgbClr val="0070C0"/>
              </a:gs>
              <a:gs pos="5000">
                <a:srgbClr val="6C00A9"/>
              </a:gs>
              <a:gs pos="40000">
                <a:srgbClr val="FF9500"/>
              </a:gs>
              <a:gs pos="72000">
                <a:srgbClr val="FF0000"/>
              </a:gs>
            </a:gsLst>
            <a:lin ang="10800000" scaled="1"/>
            <a:tileRect/>
          </a:gra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id="{60A124CC-BD3C-CF48-B359-099B4D5C590C}"/>
              </a:ext>
            </a:extLst>
          </p:cNvPr>
          <p:cNvSpPr/>
          <p:nvPr/>
        </p:nvSpPr>
        <p:spPr bwMode="auto">
          <a:xfrm flipV="1">
            <a:off x="6385465" y="4849507"/>
            <a:ext cx="2645449" cy="920702"/>
          </a:xfrm>
          <a:custGeom>
            <a:avLst/>
            <a:gdLst>
              <a:gd name="connsiteX0" fmla="*/ 0 w 5647039"/>
              <a:gd name="connsiteY0" fmla="*/ 0 h 1037967"/>
              <a:gd name="connsiteX1" fmla="*/ 5647039 w 5647039"/>
              <a:gd name="connsiteY1" fmla="*/ 0 h 1037967"/>
              <a:gd name="connsiteX2" fmla="*/ 5647039 w 5647039"/>
              <a:gd name="connsiteY2" fmla="*/ 1037967 h 1037967"/>
              <a:gd name="connsiteX3" fmla="*/ 0 w 5647039"/>
              <a:gd name="connsiteY3" fmla="*/ 1037967 h 1037967"/>
              <a:gd name="connsiteX4" fmla="*/ 0 w 5647039"/>
              <a:gd name="connsiteY4" fmla="*/ 0 h 1037967"/>
              <a:gd name="connsiteX0" fmla="*/ 0 w 5647039"/>
              <a:gd name="connsiteY0" fmla="*/ 0 h 1050324"/>
              <a:gd name="connsiteX1" fmla="*/ 5647039 w 5647039"/>
              <a:gd name="connsiteY1" fmla="*/ 0 h 1050324"/>
              <a:gd name="connsiteX2" fmla="*/ 5647039 w 5647039"/>
              <a:gd name="connsiteY2" fmla="*/ 1037967 h 1050324"/>
              <a:gd name="connsiteX3" fmla="*/ 1383957 w 5647039"/>
              <a:gd name="connsiteY3" fmla="*/ 1050324 h 1050324"/>
              <a:gd name="connsiteX4" fmla="*/ 0 w 5647039"/>
              <a:gd name="connsiteY4" fmla="*/ 0 h 1050324"/>
              <a:gd name="connsiteX0" fmla="*/ 704335 w 4263082"/>
              <a:gd name="connsiteY0" fmla="*/ 0 h 1075037"/>
              <a:gd name="connsiteX1" fmla="*/ 4263082 w 4263082"/>
              <a:gd name="connsiteY1" fmla="*/ 24713 h 1075037"/>
              <a:gd name="connsiteX2" fmla="*/ 4263082 w 4263082"/>
              <a:gd name="connsiteY2" fmla="*/ 1062680 h 1075037"/>
              <a:gd name="connsiteX3" fmla="*/ 0 w 4263082"/>
              <a:gd name="connsiteY3" fmla="*/ 1075037 h 1075037"/>
              <a:gd name="connsiteX4" fmla="*/ 704335 w 4263082"/>
              <a:gd name="connsiteY4" fmla="*/ 0 h 1075037"/>
              <a:gd name="connsiteX0" fmla="*/ 0 w 3558747"/>
              <a:gd name="connsiteY0" fmla="*/ 0 h 1099751"/>
              <a:gd name="connsiteX1" fmla="*/ 3558747 w 3558747"/>
              <a:gd name="connsiteY1" fmla="*/ 24713 h 1099751"/>
              <a:gd name="connsiteX2" fmla="*/ 3558747 w 3558747"/>
              <a:gd name="connsiteY2" fmla="*/ 1062680 h 1099751"/>
              <a:gd name="connsiteX3" fmla="*/ 531340 w 3558747"/>
              <a:gd name="connsiteY3" fmla="*/ 1099751 h 1099751"/>
              <a:gd name="connsiteX4" fmla="*/ 0 w 3558747"/>
              <a:gd name="connsiteY4" fmla="*/ 0 h 1099751"/>
              <a:gd name="connsiteX0" fmla="*/ 0 w 3039764"/>
              <a:gd name="connsiteY0" fmla="*/ 0 h 1112108"/>
              <a:gd name="connsiteX1" fmla="*/ 3039764 w 3039764"/>
              <a:gd name="connsiteY1" fmla="*/ 37070 h 1112108"/>
              <a:gd name="connsiteX2" fmla="*/ 3039764 w 3039764"/>
              <a:gd name="connsiteY2" fmla="*/ 1075037 h 1112108"/>
              <a:gd name="connsiteX3" fmla="*/ 12357 w 3039764"/>
              <a:gd name="connsiteY3" fmla="*/ 1112108 h 1112108"/>
              <a:gd name="connsiteX4" fmla="*/ 0 w 3039764"/>
              <a:gd name="connsiteY4" fmla="*/ 0 h 1112108"/>
              <a:gd name="connsiteX0" fmla="*/ 407773 w 3447537"/>
              <a:gd name="connsiteY0" fmla="*/ 0 h 1075037"/>
              <a:gd name="connsiteX1" fmla="*/ 3447537 w 3447537"/>
              <a:gd name="connsiteY1" fmla="*/ 37070 h 1075037"/>
              <a:gd name="connsiteX2" fmla="*/ 3447537 w 3447537"/>
              <a:gd name="connsiteY2" fmla="*/ 1075037 h 1075037"/>
              <a:gd name="connsiteX3" fmla="*/ 0 w 3447537"/>
              <a:gd name="connsiteY3" fmla="*/ 1062681 h 1075037"/>
              <a:gd name="connsiteX4" fmla="*/ 407773 w 3447537"/>
              <a:gd name="connsiteY4" fmla="*/ 0 h 1075037"/>
              <a:gd name="connsiteX0" fmla="*/ 469557 w 3509321"/>
              <a:gd name="connsiteY0" fmla="*/ 0 h 1075037"/>
              <a:gd name="connsiteX1" fmla="*/ 3509321 w 3509321"/>
              <a:gd name="connsiteY1" fmla="*/ 37070 h 1075037"/>
              <a:gd name="connsiteX2" fmla="*/ 3509321 w 3509321"/>
              <a:gd name="connsiteY2" fmla="*/ 1075037 h 1075037"/>
              <a:gd name="connsiteX3" fmla="*/ 0 w 3509321"/>
              <a:gd name="connsiteY3" fmla="*/ 1062681 h 1075037"/>
              <a:gd name="connsiteX4" fmla="*/ 469557 w 3509321"/>
              <a:gd name="connsiteY4" fmla="*/ 0 h 1075037"/>
              <a:gd name="connsiteX0" fmla="*/ 1161535 w 3509321"/>
              <a:gd name="connsiteY0" fmla="*/ 704336 h 1037967"/>
              <a:gd name="connsiteX1" fmla="*/ 3509321 w 3509321"/>
              <a:gd name="connsiteY1" fmla="*/ 0 h 1037967"/>
              <a:gd name="connsiteX2" fmla="*/ 3509321 w 3509321"/>
              <a:gd name="connsiteY2" fmla="*/ 1037967 h 1037967"/>
              <a:gd name="connsiteX3" fmla="*/ 0 w 3509321"/>
              <a:gd name="connsiteY3" fmla="*/ 1025611 h 1037967"/>
              <a:gd name="connsiteX4" fmla="*/ 1161535 w 3509321"/>
              <a:gd name="connsiteY4" fmla="*/ 704336 h 1037967"/>
              <a:gd name="connsiteX0" fmla="*/ 469556 w 2817342"/>
              <a:gd name="connsiteY0" fmla="*/ 704336 h 1062682"/>
              <a:gd name="connsiteX1" fmla="*/ 2817342 w 2817342"/>
              <a:gd name="connsiteY1" fmla="*/ 0 h 1062682"/>
              <a:gd name="connsiteX2" fmla="*/ 2817342 w 2817342"/>
              <a:gd name="connsiteY2" fmla="*/ 1037967 h 1062682"/>
              <a:gd name="connsiteX3" fmla="*/ 0 w 2817342"/>
              <a:gd name="connsiteY3" fmla="*/ 1062682 h 1062682"/>
              <a:gd name="connsiteX4" fmla="*/ 469556 w 2817342"/>
              <a:gd name="connsiteY4" fmla="*/ 704336 h 1062682"/>
              <a:gd name="connsiteX0" fmla="*/ 815545 w 2817342"/>
              <a:gd name="connsiteY0" fmla="*/ 766120 h 1062682"/>
              <a:gd name="connsiteX1" fmla="*/ 2817342 w 2817342"/>
              <a:gd name="connsiteY1" fmla="*/ 0 h 1062682"/>
              <a:gd name="connsiteX2" fmla="*/ 2817342 w 2817342"/>
              <a:gd name="connsiteY2" fmla="*/ 1037967 h 1062682"/>
              <a:gd name="connsiteX3" fmla="*/ 0 w 2817342"/>
              <a:gd name="connsiteY3" fmla="*/ 1062682 h 1062682"/>
              <a:gd name="connsiteX4" fmla="*/ 815545 w 2817342"/>
              <a:gd name="connsiteY4" fmla="*/ 766120 h 1062682"/>
              <a:gd name="connsiteX0" fmla="*/ 902043 w 2903840"/>
              <a:gd name="connsiteY0" fmla="*/ 766120 h 1075039"/>
              <a:gd name="connsiteX1" fmla="*/ 2903840 w 2903840"/>
              <a:gd name="connsiteY1" fmla="*/ 0 h 1075039"/>
              <a:gd name="connsiteX2" fmla="*/ 2903840 w 2903840"/>
              <a:gd name="connsiteY2" fmla="*/ 1037967 h 1075039"/>
              <a:gd name="connsiteX3" fmla="*/ 0 w 2903840"/>
              <a:gd name="connsiteY3" fmla="*/ 1075039 h 1075039"/>
              <a:gd name="connsiteX4" fmla="*/ 902043 w 2903840"/>
              <a:gd name="connsiteY4" fmla="*/ 766120 h 1075039"/>
              <a:gd name="connsiteX0" fmla="*/ 1359243 w 3361040"/>
              <a:gd name="connsiteY0" fmla="*/ 766120 h 1062682"/>
              <a:gd name="connsiteX1" fmla="*/ 3361040 w 3361040"/>
              <a:gd name="connsiteY1" fmla="*/ 0 h 1062682"/>
              <a:gd name="connsiteX2" fmla="*/ 3361040 w 3361040"/>
              <a:gd name="connsiteY2" fmla="*/ 1037967 h 1062682"/>
              <a:gd name="connsiteX3" fmla="*/ 0 w 3361040"/>
              <a:gd name="connsiteY3" fmla="*/ 1062682 h 1062682"/>
              <a:gd name="connsiteX4" fmla="*/ 1359243 w 3361040"/>
              <a:gd name="connsiteY4" fmla="*/ 766120 h 1062682"/>
              <a:gd name="connsiteX0" fmla="*/ 1285102 w 3361040"/>
              <a:gd name="connsiteY0" fmla="*/ 691979 h 1062682"/>
              <a:gd name="connsiteX1" fmla="*/ 3361040 w 3361040"/>
              <a:gd name="connsiteY1" fmla="*/ 0 h 1062682"/>
              <a:gd name="connsiteX2" fmla="*/ 3361040 w 3361040"/>
              <a:gd name="connsiteY2" fmla="*/ 1037967 h 1062682"/>
              <a:gd name="connsiteX3" fmla="*/ 0 w 3361040"/>
              <a:gd name="connsiteY3" fmla="*/ 1062682 h 1062682"/>
              <a:gd name="connsiteX4" fmla="*/ 1285102 w 3361040"/>
              <a:gd name="connsiteY4" fmla="*/ 691979 h 1062682"/>
              <a:gd name="connsiteX0" fmla="*/ 1210962 w 3286900"/>
              <a:gd name="connsiteY0" fmla="*/ 691979 h 1037967"/>
              <a:gd name="connsiteX1" fmla="*/ 3286900 w 3286900"/>
              <a:gd name="connsiteY1" fmla="*/ 0 h 1037967"/>
              <a:gd name="connsiteX2" fmla="*/ 3286900 w 3286900"/>
              <a:gd name="connsiteY2" fmla="*/ 1037967 h 1037967"/>
              <a:gd name="connsiteX3" fmla="*/ 0 w 3286900"/>
              <a:gd name="connsiteY3" fmla="*/ 864974 h 1037967"/>
              <a:gd name="connsiteX4" fmla="*/ 1210962 w 3286900"/>
              <a:gd name="connsiteY4" fmla="*/ 691979 h 1037967"/>
              <a:gd name="connsiteX0" fmla="*/ 1210962 w 3286900"/>
              <a:gd name="connsiteY0" fmla="*/ 691979 h 1037967"/>
              <a:gd name="connsiteX1" fmla="*/ 3286900 w 3286900"/>
              <a:gd name="connsiteY1" fmla="*/ 0 h 1037967"/>
              <a:gd name="connsiteX2" fmla="*/ 3286900 w 3286900"/>
              <a:gd name="connsiteY2" fmla="*/ 1037967 h 1037967"/>
              <a:gd name="connsiteX3" fmla="*/ 0 w 3286900"/>
              <a:gd name="connsiteY3" fmla="*/ 864974 h 1037967"/>
              <a:gd name="connsiteX4" fmla="*/ 1210962 w 3286900"/>
              <a:gd name="connsiteY4" fmla="*/ 691979 h 1037967"/>
              <a:gd name="connsiteX0" fmla="*/ 1248033 w 3286900"/>
              <a:gd name="connsiteY0" fmla="*/ 605482 h 1037967"/>
              <a:gd name="connsiteX1" fmla="*/ 3286900 w 3286900"/>
              <a:gd name="connsiteY1" fmla="*/ 0 h 1037967"/>
              <a:gd name="connsiteX2" fmla="*/ 3286900 w 3286900"/>
              <a:gd name="connsiteY2" fmla="*/ 1037967 h 1037967"/>
              <a:gd name="connsiteX3" fmla="*/ 0 w 3286900"/>
              <a:gd name="connsiteY3" fmla="*/ 864974 h 1037967"/>
              <a:gd name="connsiteX4" fmla="*/ 1248033 w 3286900"/>
              <a:gd name="connsiteY4" fmla="*/ 605482 h 1037967"/>
              <a:gd name="connsiteX0" fmla="*/ 1260390 w 3286900"/>
              <a:gd name="connsiteY0" fmla="*/ 568412 h 1037967"/>
              <a:gd name="connsiteX1" fmla="*/ 3286900 w 3286900"/>
              <a:gd name="connsiteY1" fmla="*/ 0 h 1037967"/>
              <a:gd name="connsiteX2" fmla="*/ 3286900 w 3286900"/>
              <a:gd name="connsiteY2" fmla="*/ 1037967 h 1037967"/>
              <a:gd name="connsiteX3" fmla="*/ 0 w 3286900"/>
              <a:gd name="connsiteY3" fmla="*/ 864974 h 1037967"/>
              <a:gd name="connsiteX4" fmla="*/ 1260390 w 3286900"/>
              <a:gd name="connsiteY4" fmla="*/ 568412 h 1037967"/>
              <a:gd name="connsiteX0" fmla="*/ 1260390 w 3286900"/>
              <a:gd name="connsiteY0" fmla="*/ 568412 h 1037967"/>
              <a:gd name="connsiteX1" fmla="*/ 3286900 w 3286900"/>
              <a:gd name="connsiteY1" fmla="*/ 0 h 1037967"/>
              <a:gd name="connsiteX2" fmla="*/ 3286900 w 3286900"/>
              <a:gd name="connsiteY2" fmla="*/ 1037967 h 1037967"/>
              <a:gd name="connsiteX3" fmla="*/ 0 w 3286900"/>
              <a:gd name="connsiteY3" fmla="*/ 864974 h 1037967"/>
              <a:gd name="connsiteX4" fmla="*/ 1260390 w 3286900"/>
              <a:gd name="connsiteY4" fmla="*/ 568412 h 1037967"/>
              <a:gd name="connsiteX0" fmla="*/ 1112109 w 3138619"/>
              <a:gd name="connsiteY0" fmla="*/ 568412 h 1037967"/>
              <a:gd name="connsiteX1" fmla="*/ 3138619 w 3138619"/>
              <a:gd name="connsiteY1" fmla="*/ 0 h 1037967"/>
              <a:gd name="connsiteX2" fmla="*/ 3138619 w 3138619"/>
              <a:gd name="connsiteY2" fmla="*/ 1037967 h 1037967"/>
              <a:gd name="connsiteX3" fmla="*/ 0 w 3138619"/>
              <a:gd name="connsiteY3" fmla="*/ 766120 h 1037967"/>
              <a:gd name="connsiteX4" fmla="*/ 1112109 w 3138619"/>
              <a:gd name="connsiteY4" fmla="*/ 568412 h 1037967"/>
              <a:gd name="connsiteX0" fmla="*/ 1112109 w 3138619"/>
              <a:gd name="connsiteY0" fmla="*/ 568412 h 1037967"/>
              <a:gd name="connsiteX1" fmla="*/ 3138619 w 3138619"/>
              <a:gd name="connsiteY1" fmla="*/ 0 h 1037967"/>
              <a:gd name="connsiteX2" fmla="*/ 3138619 w 3138619"/>
              <a:gd name="connsiteY2" fmla="*/ 1037967 h 1037967"/>
              <a:gd name="connsiteX3" fmla="*/ 0 w 3138619"/>
              <a:gd name="connsiteY3" fmla="*/ 766120 h 1037967"/>
              <a:gd name="connsiteX4" fmla="*/ 1112109 w 3138619"/>
              <a:gd name="connsiteY4" fmla="*/ 568412 h 1037967"/>
              <a:gd name="connsiteX0" fmla="*/ 1112109 w 3138619"/>
              <a:gd name="connsiteY0" fmla="*/ 568412 h 1037967"/>
              <a:gd name="connsiteX1" fmla="*/ 3138619 w 3138619"/>
              <a:gd name="connsiteY1" fmla="*/ 0 h 1037967"/>
              <a:gd name="connsiteX2" fmla="*/ 3138619 w 3138619"/>
              <a:gd name="connsiteY2" fmla="*/ 1037967 h 1037967"/>
              <a:gd name="connsiteX3" fmla="*/ 0 w 3138619"/>
              <a:gd name="connsiteY3" fmla="*/ 766120 h 1037967"/>
              <a:gd name="connsiteX4" fmla="*/ 1112109 w 3138619"/>
              <a:gd name="connsiteY4" fmla="*/ 568412 h 1037967"/>
              <a:gd name="connsiteX0" fmla="*/ 1099753 w 3138619"/>
              <a:gd name="connsiteY0" fmla="*/ 494271 h 1037967"/>
              <a:gd name="connsiteX1" fmla="*/ 3138619 w 3138619"/>
              <a:gd name="connsiteY1" fmla="*/ 0 h 1037967"/>
              <a:gd name="connsiteX2" fmla="*/ 3138619 w 3138619"/>
              <a:gd name="connsiteY2" fmla="*/ 1037967 h 1037967"/>
              <a:gd name="connsiteX3" fmla="*/ 0 w 3138619"/>
              <a:gd name="connsiteY3" fmla="*/ 766120 h 1037967"/>
              <a:gd name="connsiteX4" fmla="*/ 1099753 w 3138619"/>
              <a:gd name="connsiteY4" fmla="*/ 494271 h 1037967"/>
              <a:gd name="connsiteX0" fmla="*/ 1129623 w 3168489"/>
              <a:gd name="connsiteY0" fmla="*/ 494271 h 1079854"/>
              <a:gd name="connsiteX1" fmla="*/ 3168489 w 3168489"/>
              <a:gd name="connsiteY1" fmla="*/ 0 h 1079854"/>
              <a:gd name="connsiteX2" fmla="*/ 3168489 w 3168489"/>
              <a:gd name="connsiteY2" fmla="*/ 1037967 h 1079854"/>
              <a:gd name="connsiteX3" fmla="*/ 29870 w 3168489"/>
              <a:gd name="connsiteY3" fmla="*/ 766120 h 1079854"/>
              <a:gd name="connsiteX4" fmla="*/ 1129623 w 3168489"/>
              <a:gd name="connsiteY4" fmla="*/ 494271 h 1079854"/>
              <a:gd name="connsiteX0" fmla="*/ 1203094 w 3241960"/>
              <a:gd name="connsiteY0" fmla="*/ 494271 h 1075443"/>
              <a:gd name="connsiteX1" fmla="*/ 3241960 w 3241960"/>
              <a:gd name="connsiteY1" fmla="*/ 0 h 1075443"/>
              <a:gd name="connsiteX2" fmla="*/ 3241960 w 3241960"/>
              <a:gd name="connsiteY2" fmla="*/ 1037967 h 1075443"/>
              <a:gd name="connsiteX3" fmla="*/ 29201 w 3241960"/>
              <a:gd name="connsiteY3" fmla="*/ 729050 h 1075443"/>
              <a:gd name="connsiteX4" fmla="*/ 1203094 w 3241960"/>
              <a:gd name="connsiteY4" fmla="*/ 494271 h 1075443"/>
              <a:gd name="connsiteX0" fmla="*/ 1247454 w 3273963"/>
              <a:gd name="connsiteY0" fmla="*/ 432487 h 1066544"/>
              <a:gd name="connsiteX1" fmla="*/ 3273963 w 3273963"/>
              <a:gd name="connsiteY1" fmla="*/ 0 h 1066544"/>
              <a:gd name="connsiteX2" fmla="*/ 3273963 w 3273963"/>
              <a:gd name="connsiteY2" fmla="*/ 1037967 h 1066544"/>
              <a:gd name="connsiteX3" fmla="*/ 61204 w 3273963"/>
              <a:gd name="connsiteY3" fmla="*/ 729050 h 1066544"/>
              <a:gd name="connsiteX4" fmla="*/ 1247454 w 3273963"/>
              <a:gd name="connsiteY4" fmla="*/ 432487 h 1066544"/>
              <a:gd name="connsiteX0" fmla="*/ 978483 w 3004992"/>
              <a:gd name="connsiteY0" fmla="*/ 432487 h 1077702"/>
              <a:gd name="connsiteX1" fmla="*/ 3004992 w 3004992"/>
              <a:gd name="connsiteY1" fmla="*/ 0 h 1077702"/>
              <a:gd name="connsiteX2" fmla="*/ 3004992 w 3004992"/>
              <a:gd name="connsiteY2" fmla="*/ 1037967 h 1077702"/>
              <a:gd name="connsiteX3" fmla="*/ 76439 w 3004992"/>
              <a:gd name="connsiteY3" fmla="*/ 852617 h 1077702"/>
              <a:gd name="connsiteX4" fmla="*/ 978483 w 3004992"/>
              <a:gd name="connsiteY4" fmla="*/ 432487 h 1077702"/>
              <a:gd name="connsiteX0" fmla="*/ 1011137 w 3000576"/>
              <a:gd name="connsiteY0" fmla="*/ 506628 h 1076343"/>
              <a:gd name="connsiteX1" fmla="*/ 3000576 w 3000576"/>
              <a:gd name="connsiteY1" fmla="*/ 0 h 1076343"/>
              <a:gd name="connsiteX2" fmla="*/ 3000576 w 3000576"/>
              <a:gd name="connsiteY2" fmla="*/ 1037967 h 1076343"/>
              <a:gd name="connsiteX3" fmla="*/ 72023 w 3000576"/>
              <a:gd name="connsiteY3" fmla="*/ 852617 h 1076343"/>
              <a:gd name="connsiteX4" fmla="*/ 1011137 w 3000576"/>
              <a:gd name="connsiteY4" fmla="*/ 506628 h 1076343"/>
              <a:gd name="connsiteX0" fmla="*/ 1011137 w 3000576"/>
              <a:gd name="connsiteY0" fmla="*/ 420131 h 989846"/>
              <a:gd name="connsiteX1" fmla="*/ 2988219 w 3000576"/>
              <a:gd name="connsiteY1" fmla="*/ 0 h 989846"/>
              <a:gd name="connsiteX2" fmla="*/ 3000576 w 3000576"/>
              <a:gd name="connsiteY2" fmla="*/ 951470 h 989846"/>
              <a:gd name="connsiteX3" fmla="*/ 72023 w 3000576"/>
              <a:gd name="connsiteY3" fmla="*/ 766120 h 989846"/>
              <a:gd name="connsiteX4" fmla="*/ 1011137 w 3000576"/>
              <a:gd name="connsiteY4" fmla="*/ 420131 h 989846"/>
              <a:gd name="connsiteX0" fmla="*/ 977318 w 2966757"/>
              <a:gd name="connsiteY0" fmla="*/ 420131 h 989846"/>
              <a:gd name="connsiteX1" fmla="*/ 2954400 w 2966757"/>
              <a:gd name="connsiteY1" fmla="*/ 0 h 989846"/>
              <a:gd name="connsiteX2" fmla="*/ 2966757 w 2966757"/>
              <a:gd name="connsiteY2" fmla="*/ 951470 h 989846"/>
              <a:gd name="connsiteX3" fmla="*/ 38204 w 2966757"/>
              <a:gd name="connsiteY3" fmla="*/ 766120 h 989846"/>
              <a:gd name="connsiteX4" fmla="*/ 977318 w 2966757"/>
              <a:gd name="connsiteY4" fmla="*/ 420131 h 989846"/>
              <a:gd name="connsiteX0" fmla="*/ 943032 w 2932471"/>
              <a:gd name="connsiteY0" fmla="*/ 420131 h 1016046"/>
              <a:gd name="connsiteX1" fmla="*/ 2920114 w 2932471"/>
              <a:gd name="connsiteY1" fmla="*/ 0 h 1016046"/>
              <a:gd name="connsiteX2" fmla="*/ 2932471 w 2932471"/>
              <a:gd name="connsiteY2" fmla="*/ 951470 h 1016046"/>
              <a:gd name="connsiteX3" fmla="*/ 708253 w 2932471"/>
              <a:gd name="connsiteY3" fmla="*/ 924102 h 1016046"/>
              <a:gd name="connsiteX4" fmla="*/ 3918 w 2932471"/>
              <a:gd name="connsiteY4" fmla="*/ 766120 h 1016046"/>
              <a:gd name="connsiteX5" fmla="*/ 943032 w 2932471"/>
              <a:gd name="connsiteY5" fmla="*/ 420131 h 1016046"/>
              <a:gd name="connsiteX0" fmla="*/ 930840 w 2920279"/>
              <a:gd name="connsiteY0" fmla="*/ 420131 h 1016046"/>
              <a:gd name="connsiteX1" fmla="*/ 2907922 w 2920279"/>
              <a:gd name="connsiteY1" fmla="*/ 0 h 1016046"/>
              <a:gd name="connsiteX2" fmla="*/ 2920279 w 2920279"/>
              <a:gd name="connsiteY2" fmla="*/ 951470 h 1016046"/>
              <a:gd name="connsiteX3" fmla="*/ 696061 w 2920279"/>
              <a:gd name="connsiteY3" fmla="*/ 924102 h 1016046"/>
              <a:gd name="connsiteX4" fmla="*/ 4083 w 2920279"/>
              <a:gd name="connsiteY4" fmla="*/ 691980 h 1016046"/>
              <a:gd name="connsiteX5" fmla="*/ 930840 w 2920279"/>
              <a:gd name="connsiteY5" fmla="*/ 420131 h 1016046"/>
              <a:gd name="connsiteX0" fmla="*/ 939690 w 2929129"/>
              <a:gd name="connsiteY0" fmla="*/ 420131 h 1022873"/>
              <a:gd name="connsiteX1" fmla="*/ 2916772 w 2929129"/>
              <a:gd name="connsiteY1" fmla="*/ 0 h 1022873"/>
              <a:gd name="connsiteX2" fmla="*/ 2929129 w 2929129"/>
              <a:gd name="connsiteY2" fmla="*/ 951470 h 1022873"/>
              <a:gd name="connsiteX3" fmla="*/ 581344 w 2929129"/>
              <a:gd name="connsiteY3" fmla="*/ 948816 h 1022873"/>
              <a:gd name="connsiteX4" fmla="*/ 12933 w 2929129"/>
              <a:gd name="connsiteY4" fmla="*/ 691980 h 1022873"/>
              <a:gd name="connsiteX5" fmla="*/ 939690 w 2929129"/>
              <a:gd name="connsiteY5" fmla="*/ 420131 h 1022873"/>
              <a:gd name="connsiteX0" fmla="*/ 998732 w 2988171"/>
              <a:gd name="connsiteY0" fmla="*/ 420131 h 1022873"/>
              <a:gd name="connsiteX1" fmla="*/ 2975814 w 2988171"/>
              <a:gd name="connsiteY1" fmla="*/ 0 h 1022873"/>
              <a:gd name="connsiteX2" fmla="*/ 2988171 w 2988171"/>
              <a:gd name="connsiteY2" fmla="*/ 951470 h 1022873"/>
              <a:gd name="connsiteX3" fmla="*/ 640386 w 2988171"/>
              <a:gd name="connsiteY3" fmla="*/ 948816 h 1022873"/>
              <a:gd name="connsiteX4" fmla="*/ 10191 w 2988171"/>
              <a:gd name="connsiteY4" fmla="*/ 556056 h 1022873"/>
              <a:gd name="connsiteX5" fmla="*/ 998732 w 2988171"/>
              <a:gd name="connsiteY5" fmla="*/ 420131 h 1022873"/>
              <a:gd name="connsiteX0" fmla="*/ 998732 w 2988171"/>
              <a:gd name="connsiteY0" fmla="*/ 358347 h 1022873"/>
              <a:gd name="connsiteX1" fmla="*/ 2975814 w 2988171"/>
              <a:gd name="connsiteY1" fmla="*/ 0 h 1022873"/>
              <a:gd name="connsiteX2" fmla="*/ 2988171 w 2988171"/>
              <a:gd name="connsiteY2" fmla="*/ 951470 h 1022873"/>
              <a:gd name="connsiteX3" fmla="*/ 640386 w 2988171"/>
              <a:gd name="connsiteY3" fmla="*/ 948816 h 1022873"/>
              <a:gd name="connsiteX4" fmla="*/ 10191 w 2988171"/>
              <a:gd name="connsiteY4" fmla="*/ 556056 h 1022873"/>
              <a:gd name="connsiteX5" fmla="*/ 998732 w 2988171"/>
              <a:gd name="connsiteY5" fmla="*/ 358347 h 1022873"/>
              <a:gd name="connsiteX0" fmla="*/ 998732 w 2988171"/>
              <a:gd name="connsiteY0" fmla="*/ 296564 h 1022873"/>
              <a:gd name="connsiteX1" fmla="*/ 2975814 w 2988171"/>
              <a:gd name="connsiteY1" fmla="*/ 0 h 1022873"/>
              <a:gd name="connsiteX2" fmla="*/ 2988171 w 2988171"/>
              <a:gd name="connsiteY2" fmla="*/ 951470 h 1022873"/>
              <a:gd name="connsiteX3" fmla="*/ 640386 w 2988171"/>
              <a:gd name="connsiteY3" fmla="*/ 948816 h 1022873"/>
              <a:gd name="connsiteX4" fmla="*/ 10191 w 2988171"/>
              <a:gd name="connsiteY4" fmla="*/ 556056 h 1022873"/>
              <a:gd name="connsiteX5" fmla="*/ 998732 w 2988171"/>
              <a:gd name="connsiteY5" fmla="*/ 296564 h 1022873"/>
              <a:gd name="connsiteX0" fmla="*/ 1001302 w 2990741"/>
              <a:gd name="connsiteY0" fmla="*/ 296564 h 1022873"/>
              <a:gd name="connsiteX1" fmla="*/ 2978384 w 2990741"/>
              <a:gd name="connsiteY1" fmla="*/ 0 h 1022873"/>
              <a:gd name="connsiteX2" fmla="*/ 2990741 w 2990741"/>
              <a:gd name="connsiteY2" fmla="*/ 951470 h 1022873"/>
              <a:gd name="connsiteX3" fmla="*/ 642956 w 2990741"/>
              <a:gd name="connsiteY3" fmla="*/ 948816 h 1022873"/>
              <a:gd name="connsiteX4" fmla="*/ 12761 w 2990741"/>
              <a:gd name="connsiteY4" fmla="*/ 556056 h 1022873"/>
              <a:gd name="connsiteX5" fmla="*/ 1001302 w 2990741"/>
              <a:gd name="connsiteY5" fmla="*/ 296564 h 1022873"/>
              <a:gd name="connsiteX0" fmla="*/ 1002646 w 2992085"/>
              <a:gd name="connsiteY0" fmla="*/ 296564 h 1041343"/>
              <a:gd name="connsiteX1" fmla="*/ 2979728 w 2992085"/>
              <a:gd name="connsiteY1" fmla="*/ 0 h 1041343"/>
              <a:gd name="connsiteX2" fmla="*/ 2992085 w 2992085"/>
              <a:gd name="connsiteY2" fmla="*/ 951470 h 1041343"/>
              <a:gd name="connsiteX3" fmla="*/ 631943 w 2992085"/>
              <a:gd name="connsiteY3" fmla="*/ 998243 h 1041343"/>
              <a:gd name="connsiteX4" fmla="*/ 14105 w 2992085"/>
              <a:gd name="connsiteY4" fmla="*/ 556056 h 1041343"/>
              <a:gd name="connsiteX5" fmla="*/ 1002646 w 2992085"/>
              <a:gd name="connsiteY5" fmla="*/ 296564 h 1041343"/>
              <a:gd name="connsiteX0" fmla="*/ 1002646 w 2992085"/>
              <a:gd name="connsiteY0" fmla="*/ 296564 h 1041343"/>
              <a:gd name="connsiteX1" fmla="*/ 2979728 w 2992085"/>
              <a:gd name="connsiteY1" fmla="*/ 0 h 1041343"/>
              <a:gd name="connsiteX2" fmla="*/ 2992085 w 2992085"/>
              <a:gd name="connsiteY2" fmla="*/ 951470 h 1041343"/>
              <a:gd name="connsiteX3" fmla="*/ 631943 w 2992085"/>
              <a:gd name="connsiteY3" fmla="*/ 998243 h 1041343"/>
              <a:gd name="connsiteX4" fmla="*/ 14105 w 2992085"/>
              <a:gd name="connsiteY4" fmla="*/ 556056 h 1041343"/>
              <a:gd name="connsiteX5" fmla="*/ 1002646 w 2992085"/>
              <a:gd name="connsiteY5" fmla="*/ 296564 h 104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2085" h="1041343">
                <a:moveTo>
                  <a:pt x="1002646" y="296564"/>
                </a:moveTo>
                <a:lnTo>
                  <a:pt x="2979728" y="0"/>
                </a:lnTo>
                <a:lnTo>
                  <a:pt x="2992085" y="951470"/>
                </a:lnTo>
                <a:cubicBezTo>
                  <a:pt x="2637858" y="1097249"/>
                  <a:pt x="1120035" y="1029135"/>
                  <a:pt x="631943" y="998243"/>
                </a:cubicBezTo>
                <a:cubicBezTo>
                  <a:pt x="82067" y="954994"/>
                  <a:pt x="-47679" y="673003"/>
                  <a:pt x="14105" y="556056"/>
                </a:cubicBezTo>
                <a:cubicBezTo>
                  <a:pt x="75889" y="439110"/>
                  <a:pt x="631943" y="362467"/>
                  <a:pt x="1002646" y="296564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5412B53-268B-8947-841D-900887318F3A}"/>
              </a:ext>
            </a:extLst>
          </p:cNvPr>
          <p:cNvSpPr/>
          <p:nvPr/>
        </p:nvSpPr>
        <p:spPr bwMode="auto">
          <a:xfrm rot="2678260">
            <a:off x="4217529" y="2247094"/>
            <a:ext cx="742914" cy="339747"/>
          </a:xfrm>
          <a:custGeom>
            <a:avLst/>
            <a:gdLst>
              <a:gd name="connsiteX0" fmla="*/ 0 w 494270"/>
              <a:gd name="connsiteY0" fmla="*/ 273452 h 384747"/>
              <a:gd name="connsiteX1" fmla="*/ 123567 w 494270"/>
              <a:gd name="connsiteY1" fmla="*/ 1604 h 384747"/>
              <a:gd name="connsiteX2" fmla="*/ 185351 w 494270"/>
              <a:gd name="connsiteY2" fmla="*/ 384663 h 384747"/>
              <a:gd name="connsiteX3" fmla="*/ 271848 w 494270"/>
              <a:gd name="connsiteY3" fmla="*/ 38674 h 384747"/>
              <a:gd name="connsiteX4" fmla="*/ 370702 w 494270"/>
              <a:gd name="connsiteY4" fmla="*/ 285809 h 384747"/>
              <a:gd name="connsiteX5" fmla="*/ 469556 w 494270"/>
              <a:gd name="connsiteY5" fmla="*/ 236382 h 384747"/>
              <a:gd name="connsiteX6" fmla="*/ 494270 w 494270"/>
              <a:gd name="connsiteY6" fmla="*/ 236382 h 384747"/>
              <a:gd name="connsiteX0" fmla="*/ 0 w 494270"/>
              <a:gd name="connsiteY0" fmla="*/ 309587 h 420874"/>
              <a:gd name="connsiteX1" fmla="*/ 123567 w 494270"/>
              <a:gd name="connsiteY1" fmla="*/ 37739 h 420874"/>
              <a:gd name="connsiteX2" fmla="*/ 185351 w 494270"/>
              <a:gd name="connsiteY2" fmla="*/ 420798 h 420874"/>
              <a:gd name="connsiteX3" fmla="*/ 296561 w 494270"/>
              <a:gd name="connsiteY3" fmla="*/ 669 h 420874"/>
              <a:gd name="connsiteX4" fmla="*/ 370702 w 494270"/>
              <a:gd name="connsiteY4" fmla="*/ 321944 h 420874"/>
              <a:gd name="connsiteX5" fmla="*/ 469556 w 494270"/>
              <a:gd name="connsiteY5" fmla="*/ 272517 h 420874"/>
              <a:gd name="connsiteX6" fmla="*/ 494270 w 494270"/>
              <a:gd name="connsiteY6" fmla="*/ 272517 h 420874"/>
              <a:gd name="connsiteX0" fmla="*/ 0 w 494270"/>
              <a:gd name="connsiteY0" fmla="*/ 273453 h 384664"/>
              <a:gd name="connsiteX1" fmla="*/ 123567 w 494270"/>
              <a:gd name="connsiteY1" fmla="*/ 1605 h 384664"/>
              <a:gd name="connsiteX2" fmla="*/ 185351 w 494270"/>
              <a:gd name="connsiteY2" fmla="*/ 384664 h 384664"/>
              <a:gd name="connsiteX3" fmla="*/ 308918 w 494270"/>
              <a:gd name="connsiteY3" fmla="*/ 1605 h 384664"/>
              <a:gd name="connsiteX4" fmla="*/ 370702 w 494270"/>
              <a:gd name="connsiteY4" fmla="*/ 285810 h 384664"/>
              <a:gd name="connsiteX5" fmla="*/ 469556 w 494270"/>
              <a:gd name="connsiteY5" fmla="*/ 236383 h 384664"/>
              <a:gd name="connsiteX6" fmla="*/ 494270 w 494270"/>
              <a:gd name="connsiteY6" fmla="*/ 236383 h 384664"/>
              <a:gd name="connsiteX0" fmla="*/ 0 w 454409"/>
              <a:gd name="connsiteY0" fmla="*/ 285410 h 384264"/>
              <a:gd name="connsiteX1" fmla="*/ 83706 w 454409"/>
              <a:gd name="connsiteY1" fmla="*/ 1205 h 384264"/>
              <a:gd name="connsiteX2" fmla="*/ 145490 w 454409"/>
              <a:gd name="connsiteY2" fmla="*/ 384264 h 384264"/>
              <a:gd name="connsiteX3" fmla="*/ 269057 w 454409"/>
              <a:gd name="connsiteY3" fmla="*/ 1205 h 384264"/>
              <a:gd name="connsiteX4" fmla="*/ 330841 w 454409"/>
              <a:gd name="connsiteY4" fmla="*/ 285410 h 384264"/>
              <a:gd name="connsiteX5" fmla="*/ 429695 w 454409"/>
              <a:gd name="connsiteY5" fmla="*/ 235983 h 384264"/>
              <a:gd name="connsiteX6" fmla="*/ 454409 w 454409"/>
              <a:gd name="connsiteY6" fmla="*/ 235983 h 384264"/>
              <a:gd name="connsiteX0" fmla="*/ 0 w 534130"/>
              <a:gd name="connsiteY0" fmla="*/ 285410 h 384264"/>
              <a:gd name="connsiteX1" fmla="*/ 83706 w 534130"/>
              <a:gd name="connsiteY1" fmla="*/ 1205 h 384264"/>
              <a:gd name="connsiteX2" fmla="*/ 145490 w 534130"/>
              <a:gd name="connsiteY2" fmla="*/ 384264 h 384264"/>
              <a:gd name="connsiteX3" fmla="*/ 269057 w 534130"/>
              <a:gd name="connsiteY3" fmla="*/ 1205 h 384264"/>
              <a:gd name="connsiteX4" fmla="*/ 330841 w 534130"/>
              <a:gd name="connsiteY4" fmla="*/ 285410 h 384264"/>
              <a:gd name="connsiteX5" fmla="*/ 429695 w 534130"/>
              <a:gd name="connsiteY5" fmla="*/ 235983 h 384264"/>
              <a:gd name="connsiteX6" fmla="*/ 534130 w 534130"/>
              <a:gd name="connsiteY6" fmla="*/ 248339 h 384264"/>
              <a:gd name="connsiteX0" fmla="*/ 0 w 542102"/>
              <a:gd name="connsiteY0" fmla="*/ 285410 h 384264"/>
              <a:gd name="connsiteX1" fmla="*/ 83706 w 542102"/>
              <a:gd name="connsiteY1" fmla="*/ 1205 h 384264"/>
              <a:gd name="connsiteX2" fmla="*/ 145490 w 542102"/>
              <a:gd name="connsiteY2" fmla="*/ 384264 h 384264"/>
              <a:gd name="connsiteX3" fmla="*/ 269057 w 542102"/>
              <a:gd name="connsiteY3" fmla="*/ 1205 h 384264"/>
              <a:gd name="connsiteX4" fmla="*/ 330841 w 542102"/>
              <a:gd name="connsiteY4" fmla="*/ 285410 h 384264"/>
              <a:gd name="connsiteX5" fmla="*/ 429695 w 542102"/>
              <a:gd name="connsiteY5" fmla="*/ 235983 h 384264"/>
              <a:gd name="connsiteX6" fmla="*/ 542102 w 542102"/>
              <a:gd name="connsiteY6" fmla="*/ 211269 h 38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2102" h="384264">
                <a:moveTo>
                  <a:pt x="0" y="285410"/>
                </a:moveTo>
                <a:cubicBezTo>
                  <a:pt x="46337" y="140218"/>
                  <a:pt x="59458" y="-15271"/>
                  <a:pt x="83706" y="1205"/>
                </a:cubicBezTo>
                <a:cubicBezTo>
                  <a:pt x="107954" y="17681"/>
                  <a:pt x="114598" y="384264"/>
                  <a:pt x="145490" y="384264"/>
                </a:cubicBezTo>
                <a:cubicBezTo>
                  <a:pt x="176382" y="384264"/>
                  <a:pt x="238165" y="17681"/>
                  <a:pt x="269057" y="1205"/>
                </a:cubicBezTo>
                <a:cubicBezTo>
                  <a:pt x="299949" y="-15271"/>
                  <a:pt x="304068" y="246280"/>
                  <a:pt x="330841" y="285410"/>
                </a:cubicBezTo>
                <a:cubicBezTo>
                  <a:pt x="357614" y="324540"/>
                  <a:pt x="394485" y="248340"/>
                  <a:pt x="429695" y="235983"/>
                </a:cubicBezTo>
                <a:cubicBezTo>
                  <a:pt x="464905" y="223626"/>
                  <a:pt x="540042" y="207150"/>
                  <a:pt x="542102" y="211269"/>
                </a:cubicBezTo>
              </a:path>
            </a:pathLst>
          </a:custGeom>
          <a:noFill/>
          <a:ln w="25400">
            <a:solidFill>
              <a:schemeClr val="tx1"/>
            </a:solidFill>
            <a:headEnd/>
            <a:tailEnd type="triangle" w="lg" len="lg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23D1D7D1-21A6-CC4B-8324-0E264BCD87AC}"/>
              </a:ext>
            </a:extLst>
          </p:cNvPr>
          <p:cNvSpPr/>
          <p:nvPr/>
        </p:nvSpPr>
        <p:spPr bwMode="auto">
          <a:xfrm rot="2678260">
            <a:off x="7013520" y="1927657"/>
            <a:ext cx="742914" cy="339747"/>
          </a:xfrm>
          <a:custGeom>
            <a:avLst/>
            <a:gdLst>
              <a:gd name="connsiteX0" fmla="*/ 0 w 494270"/>
              <a:gd name="connsiteY0" fmla="*/ 273452 h 384747"/>
              <a:gd name="connsiteX1" fmla="*/ 123567 w 494270"/>
              <a:gd name="connsiteY1" fmla="*/ 1604 h 384747"/>
              <a:gd name="connsiteX2" fmla="*/ 185351 w 494270"/>
              <a:gd name="connsiteY2" fmla="*/ 384663 h 384747"/>
              <a:gd name="connsiteX3" fmla="*/ 271848 w 494270"/>
              <a:gd name="connsiteY3" fmla="*/ 38674 h 384747"/>
              <a:gd name="connsiteX4" fmla="*/ 370702 w 494270"/>
              <a:gd name="connsiteY4" fmla="*/ 285809 h 384747"/>
              <a:gd name="connsiteX5" fmla="*/ 469556 w 494270"/>
              <a:gd name="connsiteY5" fmla="*/ 236382 h 384747"/>
              <a:gd name="connsiteX6" fmla="*/ 494270 w 494270"/>
              <a:gd name="connsiteY6" fmla="*/ 236382 h 384747"/>
              <a:gd name="connsiteX0" fmla="*/ 0 w 494270"/>
              <a:gd name="connsiteY0" fmla="*/ 309587 h 420874"/>
              <a:gd name="connsiteX1" fmla="*/ 123567 w 494270"/>
              <a:gd name="connsiteY1" fmla="*/ 37739 h 420874"/>
              <a:gd name="connsiteX2" fmla="*/ 185351 w 494270"/>
              <a:gd name="connsiteY2" fmla="*/ 420798 h 420874"/>
              <a:gd name="connsiteX3" fmla="*/ 296561 w 494270"/>
              <a:gd name="connsiteY3" fmla="*/ 669 h 420874"/>
              <a:gd name="connsiteX4" fmla="*/ 370702 w 494270"/>
              <a:gd name="connsiteY4" fmla="*/ 321944 h 420874"/>
              <a:gd name="connsiteX5" fmla="*/ 469556 w 494270"/>
              <a:gd name="connsiteY5" fmla="*/ 272517 h 420874"/>
              <a:gd name="connsiteX6" fmla="*/ 494270 w 494270"/>
              <a:gd name="connsiteY6" fmla="*/ 272517 h 420874"/>
              <a:gd name="connsiteX0" fmla="*/ 0 w 494270"/>
              <a:gd name="connsiteY0" fmla="*/ 273453 h 384664"/>
              <a:gd name="connsiteX1" fmla="*/ 123567 w 494270"/>
              <a:gd name="connsiteY1" fmla="*/ 1605 h 384664"/>
              <a:gd name="connsiteX2" fmla="*/ 185351 w 494270"/>
              <a:gd name="connsiteY2" fmla="*/ 384664 h 384664"/>
              <a:gd name="connsiteX3" fmla="*/ 308918 w 494270"/>
              <a:gd name="connsiteY3" fmla="*/ 1605 h 384664"/>
              <a:gd name="connsiteX4" fmla="*/ 370702 w 494270"/>
              <a:gd name="connsiteY4" fmla="*/ 285810 h 384664"/>
              <a:gd name="connsiteX5" fmla="*/ 469556 w 494270"/>
              <a:gd name="connsiteY5" fmla="*/ 236383 h 384664"/>
              <a:gd name="connsiteX6" fmla="*/ 494270 w 494270"/>
              <a:gd name="connsiteY6" fmla="*/ 236383 h 384664"/>
              <a:gd name="connsiteX0" fmla="*/ 0 w 454409"/>
              <a:gd name="connsiteY0" fmla="*/ 285410 h 384264"/>
              <a:gd name="connsiteX1" fmla="*/ 83706 w 454409"/>
              <a:gd name="connsiteY1" fmla="*/ 1205 h 384264"/>
              <a:gd name="connsiteX2" fmla="*/ 145490 w 454409"/>
              <a:gd name="connsiteY2" fmla="*/ 384264 h 384264"/>
              <a:gd name="connsiteX3" fmla="*/ 269057 w 454409"/>
              <a:gd name="connsiteY3" fmla="*/ 1205 h 384264"/>
              <a:gd name="connsiteX4" fmla="*/ 330841 w 454409"/>
              <a:gd name="connsiteY4" fmla="*/ 285410 h 384264"/>
              <a:gd name="connsiteX5" fmla="*/ 429695 w 454409"/>
              <a:gd name="connsiteY5" fmla="*/ 235983 h 384264"/>
              <a:gd name="connsiteX6" fmla="*/ 454409 w 454409"/>
              <a:gd name="connsiteY6" fmla="*/ 235983 h 384264"/>
              <a:gd name="connsiteX0" fmla="*/ 0 w 534130"/>
              <a:gd name="connsiteY0" fmla="*/ 285410 h 384264"/>
              <a:gd name="connsiteX1" fmla="*/ 83706 w 534130"/>
              <a:gd name="connsiteY1" fmla="*/ 1205 h 384264"/>
              <a:gd name="connsiteX2" fmla="*/ 145490 w 534130"/>
              <a:gd name="connsiteY2" fmla="*/ 384264 h 384264"/>
              <a:gd name="connsiteX3" fmla="*/ 269057 w 534130"/>
              <a:gd name="connsiteY3" fmla="*/ 1205 h 384264"/>
              <a:gd name="connsiteX4" fmla="*/ 330841 w 534130"/>
              <a:gd name="connsiteY4" fmla="*/ 285410 h 384264"/>
              <a:gd name="connsiteX5" fmla="*/ 429695 w 534130"/>
              <a:gd name="connsiteY5" fmla="*/ 235983 h 384264"/>
              <a:gd name="connsiteX6" fmla="*/ 534130 w 534130"/>
              <a:gd name="connsiteY6" fmla="*/ 248339 h 384264"/>
              <a:gd name="connsiteX0" fmla="*/ 0 w 542102"/>
              <a:gd name="connsiteY0" fmla="*/ 285410 h 384264"/>
              <a:gd name="connsiteX1" fmla="*/ 83706 w 542102"/>
              <a:gd name="connsiteY1" fmla="*/ 1205 h 384264"/>
              <a:gd name="connsiteX2" fmla="*/ 145490 w 542102"/>
              <a:gd name="connsiteY2" fmla="*/ 384264 h 384264"/>
              <a:gd name="connsiteX3" fmla="*/ 269057 w 542102"/>
              <a:gd name="connsiteY3" fmla="*/ 1205 h 384264"/>
              <a:gd name="connsiteX4" fmla="*/ 330841 w 542102"/>
              <a:gd name="connsiteY4" fmla="*/ 285410 h 384264"/>
              <a:gd name="connsiteX5" fmla="*/ 429695 w 542102"/>
              <a:gd name="connsiteY5" fmla="*/ 235983 h 384264"/>
              <a:gd name="connsiteX6" fmla="*/ 542102 w 542102"/>
              <a:gd name="connsiteY6" fmla="*/ 211269 h 38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2102" h="384264">
                <a:moveTo>
                  <a:pt x="0" y="285410"/>
                </a:moveTo>
                <a:cubicBezTo>
                  <a:pt x="46337" y="140218"/>
                  <a:pt x="59458" y="-15271"/>
                  <a:pt x="83706" y="1205"/>
                </a:cubicBezTo>
                <a:cubicBezTo>
                  <a:pt x="107954" y="17681"/>
                  <a:pt x="114598" y="384264"/>
                  <a:pt x="145490" y="384264"/>
                </a:cubicBezTo>
                <a:cubicBezTo>
                  <a:pt x="176382" y="384264"/>
                  <a:pt x="238165" y="17681"/>
                  <a:pt x="269057" y="1205"/>
                </a:cubicBezTo>
                <a:cubicBezTo>
                  <a:pt x="299949" y="-15271"/>
                  <a:pt x="304068" y="246280"/>
                  <a:pt x="330841" y="285410"/>
                </a:cubicBezTo>
                <a:cubicBezTo>
                  <a:pt x="357614" y="324540"/>
                  <a:pt x="394485" y="248340"/>
                  <a:pt x="429695" y="235983"/>
                </a:cubicBezTo>
                <a:cubicBezTo>
                  <a:pt x="464905" y="223626"/>
                  <a:pt x="540042" y="207150"/>
                  <a:pt x="542102" y="211269"/>
                </a:cubicBezTo>
              </a:path>
            </a:pathLst>
          </a:custGeom>
          <a:noFill/>
          <a:ln w="25400">
            <a:solidFill>
              <a:schemeClr val="tx1"/>
            </a:solidFill>
            <a:headEnd/>
            <a:tailEnd type="triangle" w="lg" len="lg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73A8343A-323F-EB40-9347-C062EFBCD028}"/>
              </a:ext>
            </a:extLst>
          </p:cNvPr>
          <p:cNvSpPr/>
          <p:nvPr/>
        </p:nvSpPr>
        <p:spPr bwMode="auto">
          <a:xfrm rot="2678260">
            <a:off x="5542779" y="2084498"/>
            <a:ext cx="742914" cy="339747"/>
          </a:xfrm>
          <a:custGeom>
            <a:avLst/>
            <a:gdLst>
              <a:gd name="connsiteX0" fmla="*/ 0 w 494270"/>
              <a:gd name="connsiteY0" fmla="*/ 273452 h 384747"/>
              <a:gd name="connsiteX1" fmla="*/ 123567 w 494270"/>
              <a:gd name="connsiteY1" fmla="*/ 1604 h 384747"/>
              <a:gd name="connsiteX2" fmla="*/ 185351 w 494270"/>
              <a:gd name="connsiteY2" fmla="*/ 384663 h 384747"/>
              <a:gd name="connsiteX3" fmla="*/ 271848 w 494270"/>
              <a:gd name="connsiteY3" fmla="*/ 38674 h 384747"/>
              <a:gd name="connsiteX4" fmla="*/ 370702 w 494270"/>
              <a:gd name="connsiteY4" fmla="*/ 285809 h 384747"/>
              <a:gd name="connsiteX5" fmla="*/ 469556 w 494270"/>
              <a:gd name="connsiteY5" fmla="*/ 236382 h 384747"/>
              <a:gd name="connsiteX6" fmla="*/ 494270 w 494270"/>
              <a:gd name="connsiteY6" fmla="*/ 236382 h 384747"/>
              <a:gd name="connsiteX0" fmla="*/ 0 w 494270"/>
              <a:gd name="connsiteY0" fmla="*/ 309587 h 420874"/>
              <a:gd name="connsiteX1" fmla="*/ 123567 w 494270"/>
              <a:gd name="connsiteY1" fmla="*/ 37739 h 420874"/>
              <a:gd name="connsiteX2" fmla="*/ 185351 w 494270"/>
              <a:gd name="connsiteY2" fmla="*/ 420798 h 420874"/>
              <a:gd name="connsiteX3" fmla="*/ 296561 w 494270"/>
              <a:gd name="connsiteY3" fmla="*/ 669 h 420874"/>
              <a:gd name="connsiteX4" fmla="*/ 370702 w 494270"/>
              <a:gd name="connsiteY4" fmla="*/ 321944 h 420874"/>
              <a:gd name="connsiteX5" fmla="*/ 469556 w 494270"/>
              <a:gd name="connsiteY5" fmla="*/ 272517 h 420874"/>
              <a:gd name="connsiteX6" fmla="*/ 494270 w 494270"/>
              <a:gd name="connsiteY6" fmla="*/ 272517 h 420874"/>
              <a:gd name="connsiteX0" fmla="*/ 0 w 494270"/>
              <a:gd name="connsiteY0" fmla="*/ 273453 h 384664"/>
              <a:gd name="connsiteX1" fmla="*/ 123567 w 494270"/>
              <a:gd name="connsiteY1" fmla="*/ 1605 h 384664"/>
              <a:gd name="connsiteX2" fmla="*/ 185351 w 494270"/>
              <a:gd name="connsiteY2" fmla="*/ 384664 h 384664"/>
              <a:gd name="connsiteX3" fmla="*/ 308918 w 494270"/>
              <a:gd name="connsiteY3" fmla="*/ 1605 h 384664"/>
              <a:gd name="connsiteX4" fmla="*/ 370702 w 494270"/>
              <a:gd name="connsiteY4" fmla="*/ 285810 h 384664"/>
              <a:gd name="connsiteX5" fmla="*/ 469556 w 494270"/>
              <a:gd name="connsiteY5" fmla="*/ 236383 h 384664"/>
              <a:gd name="connsiteX6" fmla="*/ 494270 w 494270"/>
              <a:gd name="connsiteY6" fmla="*/ 236383 h 384664"/>
              <a:gd name="connsiteX0" fmla="*/ 0 w 454409"/>
              <a:gd name="connsiteY0" fmla="*/ 285410 h 384264"/>
              <a:gd name="connsiteX1" fmla="*/ 83706 w 454409"/>
              <a:gd name="connsiteY1" fmla="*/ 1205 h 384264"/>
              <a:gd name="connsiteX2" fmla="*/ 145490 w 454409"/>
              <a:gd name="connsiteY2" fmla="*/ 384264 h 384264"/>
              <a:gd name="connsiteX3" fmla="*/ 269057 w 454409"/>
              <a:gd name="connsiteY3" fmla="*/ 1205 h 384264"/>
              <a:gd name="connsiteX4" fmla="*/ 330841 w 454409"/>
              <a:gd name="connsiteY4" fmla="*/ 285410 h 384264"/>
              <a:gd name="connsiteX5" fmla="*/ 429695 w 454409"/>
              <a:gd name="connsiteY5" fmla="*/ 235983 h 384264"/>
              <a:gd name="connsiteX6" fmla="*/ 454409 w 454409"/>
              <a:gd name="connsiteY6" fmla="*/ 235983 h 384264"/>
              <a:gd name="connsiteX0" fmla="*/ 0 w 534130"/>
              <a:gd name="connsiteY0" fmla="*/ 285410 h 384264"/>
              <a:gd name="connsiteX1" fmla="*/ 83706 w 534130"/>
              <a:gd name="connsiteY1" fmla="*/ 1205 h 384264"/>
              <a:gd name="connsiteX2" fmla="*/ 145490 w 534130"/>
              <a:gd name="connsiteY2" fmla="*/ 384264 h 384264"/>
              <a:gd name="connsiteX3" fmla="*/ 269057 w 534130"/>
              <a:gd name="connsiteY3" fmla="*/ 1205 h 384264"/>
              <a:gd name="connsiteX4" fmla="*/ 330841 w 534130"/>
              <a:gd name="connsiteY4" fmla="*/ 285410 h 384264"/>
              <a:gd name="connsiteX5" fmla="*/ 429695 w 534130"/>
              <a:gd name="connsiteY5" fmla="*/ 235983 h 384264"/>
              <a:gd name="connsiteX6" fmla="*/ 534130 w 534130"/>
              <a:gd name="connsiteY6" fmla="*/ 248339 h 384264"/>
              <a:gd name="connsiteX0" fmla="*/ 0 w 542102"/>
              <a:gd name="connsiteY0" fmla="*/ 285410 h 384264"/>
              <a:gd name="connsiteX1" fmla="*/ 83706 w 542102"/>
              <a:gd name="connsiteY1" fmla="*/ 1205 h 384264"/>
              <a:gd name="connsiteX2" fmla="*/ 145490 w 542102"/>
              <a:gd name="connsiteY2" fmla="*/ 384264 h 384264"/>
              <a:gd name="connsiteX3" fmla="*/ 269057 w 542102"/>
              <a:gd name="connsiteY3" fmla="*/ 1205 h 384264"/>
              <a:gd name="connsiteX4" fmla="*/ 330841 w 542102"/>
              <a:gd name="connsiteY4" fmla="*/ 285410 h 384264"/>
              <a:gd name="connsiteX5" fmla="*/ 429695 w 542102"/>
              <a:gd name="connsiteY5" fmla="*/ 235983 h 384264"/>
              <a:gd name="connsiteX6" fmla="*/ 542102 w 542102"/>
              <a:gd name="connsiteY6" fmla="*/ 211269 h 38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2102" h="384264">
                <a:moveTo>
                  <a:pt x="0" y="285410"/>
                </a:moveTo>
                <a:cubicBezTo>
                  <a:pt x="46337" y="140218"/>
                  <a:pt x="59458" y="-15271"/>
                  <a:pt x="83706" y="1205"/>
                </a:cubicBezTo>
                <a:cubicBezTo>
                  <a:pt x="107954" y="17681"/>
                  <a:pt x="114598" y="384264"/>
                  <a:pt x="145490" y="384264"/>
                </a:cubicBezTo>
                <a:cubicBezTo>
                  <a:pt x="176382" y="384264"/>
                  <a:pt x="238165" y="17681"/>
                  <a:pt x="269057" y="1205"/>
                </a:cubicBezTo>
                <a:cubicBezTo>
                  <a:pt x="299949" y="-15271"/>
                  <a:pt x="304068" y="246280"/>
                  <a:pt x="330841" y="285410"/>
                </a:cubicBezTo>
                <a:cubicBezTo>
                  <a:pt x="357614" y="324540"/>
                  <a:pt x="394485" y="248340"/>
                  <a:pt x="429695" y="235983"/>
                </a:cubicBezTo>
                <a:cubicBezTo>
                  <a:pt x="464905" y="223626"/>
                  <a:pt x="540042" y="207150"/>
                  <a:pt x="542102" y="211269"/>
                </a:cubicBezTo>
              </a:path>
            </a:pathLst>
          </a:custGeom>
          <a:noFill/>
          <a:ln w="25400">
            <a:solidFill>
              <a:schemeClr val="tx1"/>
            </a:solidFill>
            <a:headEnd/>
            <a:tailEnd type="triangle" w="lg" len="lg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CEDDD80-43CE-1843-9045-F640E2A54B62}"/>
              </a:ext>
            </a:extLst>
          </p:cNvPr>
          <p:cNvSpPr/>
          <p:nvPr/>
        </p:nvSpPr>
        <p:spPr bwMode="auto">
          <a:xfrm rot="18328523">
            <a:off x="4187771" y="5479375"/>
            <a:ext cx="742914" cy="339747"/>
          </a:xfrm>
          <a:custGeom>
            <a:avLst/>
            <a:gdLst>
              <a:gd name="connsiteX0" fmla="*/ 0 w 494270"/>
              <a:gd name="connsiteY0" fmla="*/ 273452 h 384747"/>
              <a:gd name="connsiteX1" fmla="*/ 123567 w 494270"/>
              <a:gd name="connsiteY1" fmla="*/ 1604 h 384747"/>
              <a:gd name="connsiteX2" fmla="*/ 185351 w 494270"/>
              <a:gd name="connsiteY2" fmla="*/ 384663 h 384747"/>
              <a:gd name="connsiteX3" fmla="*/ 271848 w 494270"/>
              <a:gd name="connsiteY3" fmla="*/ 38674 h 384747"/>
              <a:gd name="connsiteX4" fmla="*/ 370702 w 494270"/>
              <a:gd name="connsiteY4" fmla="*/ 285809 h 384747"/>
              <a:gd name="connsiteX5" fmla="*/ 469556 w 494270"/>
              <a:gd name="connsiteY5" fmla="*/ 236382 h 384747"/>
              <a:gd name="connsiteX6" fmla="*/ 494270 w 494270"/>
              <a:gd name="connsiteY6" fmla="*/ 236382 h 384747"/>
              <a:gd name="connsiteX0" fmla="*/ 0 w 494270"/>
              <a:gd name="connsiteY0" fmla="*/ 309587 h 420874"/>
              <a:gd name="connsiteX1" fmla="*/ 123567 w 494270"/>
              <a:gd name="connsiteY1" fmla="*/ 37739 h 420874"/>
              <a:gd name="connsiteX2" fmla="*/ 185351 w 494270"/>
              <a:gd name="connsiteY2" fmla="*/ 420798 h 420874"/>
              <a:gd name="connsiteX3" fmla="*/ 296561 w 494270"/>
              <a:gd name="connsiteY3" fmla="*/ 669 h 420874"/>
              <a:gd name="connsiteX4" fmla="*/ 370702 w 494270"/>
              <a:gd name="connsiteY4" fmla="*/ 321944 h 420874"/>
              <a:gd name="connsiteX5" fmla="*/ 469556 w 494270"/>
              <a:gd name="connsiteY5" fmla="*/ 272517 h 420874"/>
              <a:gd name="connsiteX6" fmla="*/ 494270 w 494270"/>
              <a:gd name="connsiteY6" fmla="*/ 272517 h 420874"/>
              <a:gd name="connsiteX0" fmla="*/ 0 w 494270"/>
              <a:gd name="connsiteY0" fmla="*/ 273453 h 384664"/>
              <a:gd name="connsiteX1" fmla="*/ 123567 w 494270"/>
              <a:gd name="connsiteY1" fmla="*/ 1605 h 384664"/>
              <a:gd name="connsiteX2" fmla="*/ 185351 w 494270"/>
              <a:gd name="connsiteY2" fmla="*/ 384664 h 384664"/>
              <a:gd name="connsiteX3" fmla="*/ 308918 w 494270"/>
              <a:gd name="connsiteY3" fmla="*/ 1605 h 384664"/>
              <a:gd name="connsiteX4" fmla="*/ 370702 w 494270"/>
              <a:gd name="connsiteY4" fmla="*/ 285810 h 384664"/>
              <a:gd name="connsiteX5" fmla="*/ 469556 w 494270"/>
              <a:gd name="connsiteY5" fmla="*/ 236383 h 384664"/>
              <a:gd name="connsiteX6" fmla="*/ 494270 w 494270"/>
              <a:gd name="connsiteY6" fmla="*/ 236383 h 384664"/>
              <a:gd name="connsiteX0" fmla="*/ 0 w 454409"/>
              <a:gd name="connsiteY0" fmla="*/ 285410 h 384264"/>
              <a:gd name="connsiteX1" fmla="*/ 83706 w 454409"/>
              <a:gd name="connsiteY1" fmla="*/ 1205 h 384264"/>
              <a:gd name="connsiteX2" fmla="*/ 145490 w 454409"/>
              <a:gd name="connsiteY2" fmla="*/ 384264 h 384264"/>
              <a:gd name="connsiteX3" fmla="*/ 269057 w 454409"/>
              <a:gd name="connsiteY3" fmla="*/ 1205 h 384264"/>
              <a:gd name="connsiteX4" fmla="*/ 330841 w 454409"/>
              <a:gd name="connsiteY4" fmla="*/ 285410 h 384264"/>
              <a:gd name="connsiteX5" fmla="*/ 429695 w 454409"/>
              <a:gd name="connsiteY5" fmla="*/ 235983 h 384264"/>
              <a:gd name="connsiteX6" fmla="*/ 454409 w 454409"/>
              <a:gd name="connsiteY6" fmla="*/ 235983 h 384264"/>
              <a:gd name="connsiteX0" fmla="*/ 0 w 534130"/>
              <a:gd name="connsiteY0" fmla="*/ 285410 h 384264"/>
              <a:gd name="connsiteX1" fmla="*/ 83706 w 534130"/>
              <a:gd name="connsiteY1" fmla="*/ 1205 h 384264"/>
              <a:gd name="connsiteX2" fmla="*/ 145490 w 534130"/>
              <a:gd name="connsiteY2" fmla="*/ 384264 h 384264"/>
              <a:gd name="connsiteX3" fmla="*/ 269057 w 534130"/>
              <a:gd name="connsiteY3" fmla="*/ 1205 h 384264"/>
              <a:gd name="connsiteX4" fmla="*/ 330841 w 534130"/>
              <a:gd name="connsiteY4" fmla="*/ 285410 h 384264"/>
              <a:gd name="connsiteX5" fmla="*/ 429695 w 534130"/>
              <a:gd name="connsiteY5" fmla="*/ 235983 h 384264"/>
              <a:gd name="connsiteX6" fmla="*/ 534130 w 534130"/>
              <a:gd name="connsiteY6" fmla="*/ 248339 h 384264"/>
              <a:gd name="connsiteX0" fmla="*/ 0 w 542102"/>
              <a:gd name="connsiteY0" fmla="*/ 285410 h 384264"/>
              <a:gd name="connsiteX1" fmla="*/ 83706 w 542102"/>
              <a:gd name="connsiteY1" fmla="*/ 1205 h 384264"/>
              <a:gd name="connsiteX2" fmla="*/ 145490 w 542102"/>
              <a:gd name="connsiteY2" fmla="*/ 384264 h 384264"/>
              <a:gd name="connsiteX3" fmla="*/ 269057 w 542102"/>
              <a:gd name="connsiteY3" fmla="*/ 1205 h 384264"/>
              <a:gd name="connsiteX4" fmla="*/ 330841 w 542102"/>
              <a:gd name="connsiteY4" fmla="*/ 285410 h 384264"/>
              <a:gd name="connsiteX5" fmla="*/ 429695 w 542102"/>
              <a:gd name="connsiteY5" fmla="*/ 235983 h 384264"/>
              <a:gd name="connsiteX6" fmla="*/ 542102 w 542102"/>
              <a:gd name="connsiteY6" fmla="*/ 211269 h 38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2102" h="384264">
                <a:moveTo>
                  <a:pt x="0" y="285410"/>
                </a:moveTo>
                <a:cubicBezTo>
                  <a:pt x="46337" y="140218"/>
                  <a:pt x="59458" y="-15271"/>
                  <a:pt x="83706" y="1205"/>
                </a:cubicBezTo>
                <a:cubicBezTo>
                  <a:pt x="107954" y="17681"/>
                  <a:pt x="114598" y="384264"/>
                  <a:pt x="145490" y="384264"/>
                </a:cubicBezTo>
                <a:cubicBezTo>
                  <a:pt x="176382" y="384264"/>
                  <a:pt x="238165" y="17681"/>
                  <a:pt x="269057" y="1205"/>
                </a:cubicBezTo>
                <a:cubicBezTo>
                  <a:pt x="299949" y="-15271"/>
                  <a:pt x="304068" y="246280"/>
                  <a:pt x="330841" y="285410"/>
                </a:cubicBezTo>
                <a:cubicBezTo>
                  <a:pt x="357614" y="324540"/>
                  <a:pt x="394485" y="248340"/>
                  <a:pt x="429695" y="235983"/>
                </a:cubicBezTo>
                <a:cubicBezTo>
                  <a:pt x="464905" y="223626"/>
                  <a:pt x="540042" y="207150"/>
                  <a:pt x="542102" y="211269"/>
                </a:cubicBezTo>
              </a:path>
            </a:pathLst>
          </a:custGeom>
          <a:noFill/>
          <a:ln w="25400">
            <a:solidFill>
              <a:schemeClr val="tx1"/>
            </a:solidFill>
            <a:headEnd/>
            <a:tailEnd type="triangle" w="lg" len="lg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A96A1775-CBE1-5F4C-BD0F-BA63EA942A6C}"/>
              </a:ext>
            </a:extLst>
          </p:cNvPr>
          <p:cNvSpPr/>
          <p:nvPr/>
        </p:nvSpPr>
        <p:spPr bwMode="auto">
          <a:xfrm rot="18328523">
            <a:off x="5697146" y="5600534"/>
            <a:ext cx="742914" cy="339747"/>
          </a:xfrm>
          <a:custGeom>
            <a:avLst/>
            <a:gdLst>
              <a:gd name="connsiteX0" fmla="*/ 0 w 494270"/>
              <a:gd name="connsiteY0" fmla="*/ 273452 h 384747"/>
              <a:gd name="connsiteX1" fmla="*/ 123567 w 494270"/>
              <a:gd name="connsiteY1" fmla="*/ 1604 h 384747"/>
              <a:gd name="connsiteX2" fmla="*/ 185351 w 494270"/>
              <a:gd name="connsiteY2" fmla="*/ 384663 h 384747"/>
              <a:gd name="connsiteX3" fmla="*/ 271848 w 494270"/>
              <a:gd name="connsiteY3" fmla="*/ 38674 h 384747"/>
              <a:gd name="connsiteX4" fmla="*/ 370702 w 494270"/>
              <a:gd name="connsiteY4" fmla="*/ 285809 h 384747"/>
              <a:gd name="connsiteX5" fmla="*/ 469556 w 494270"/>
              <a:gd name="connsiteY5" fmla="*/ 236382 h 384747"/>
              <a:gd name="connsiteX6" fmla="*/ 494270 w 494270"/>
              <a:gd name="connsiteY6" fmla="*/ 236382 h 384747"/>
              <a:gd name="connsiteX0" fmla="*/ 0 w 494270"/>
              <a:gd name="connsiteY0" fmla="*/ 309587 h 420874"/>
              <a:gd name="connsiteX1" fmla="*/ 123567 w 494270"/>
              <a:gd name="connsiteY1" fmla="*/ 37739 h 420874"/>
              <a:gd name="connsiteX2" fmla="*/ 185351 w 494270"/>
              <a:gd name="connsiteY2" fmla="*/ 420798 h 420874"/>
              <a:gd name="connsiteX3" fmla="*/ 296561 w 494270"/>
              <a:gd name="connsiteY3" fmla="*/ 669 h 420874"/>
              <a:gd name="connsiteX4" fmla="*/ 370702 w 494270"/>
              <a:gd name="connsiteY4" fmla="*/ 321944 h 420874"/>
              <a:gd name="connsiteX5" fmla="*/ 469556 w 494270"/>
              <a:gd name="connsiteY5" fmla="*/ 272517 h 420874"/>
              <a:gd name="connsiteX6" fmla="*/ 494270 w 494270"/>
              <a:gd name="connsiteY6" fmla="*/ 272517 h 420874"/>
              <a:gd name="connsiteX0" fmla="*/ 0 w 494270"/>
              <a:gd name="connsiteY0" fmla="*/ 273453 h 384664"/>
              <a:gd name="connsiteX1" fmla="*/ 123567 w 494270"/>
              <a:gd name="connsiteY1" fmla="*/ 1605 h 384664"/>
              <a:gd name="connsiteX2" fmla="*/ 185351 w 494270"/>
              <a:gd name="connsiteY2" fmla="*/ 384664 h 384664"/>
              <a:gd name="connsiteX3" fmla="*/ 308918 w 494270"/>
              <a:gd name="connsiteY3" fmla="*/ 1605 h 384664"/>
              <a:gd name="connsiteX4" fmla="*/ 370702 w 494270"/>
              <a:gd name="connsiteY4" fmla="*/ 285810 h 384664"/>
              <a:gd name="connsiteX5" fmla="*/ 469556 w 494270"/>
              <a:gd name="connsiteY5" fmla="*/ 236383 h 384664"/>
              <a:gd name="connsiteX6" fmla="*/ 494270 w 494270"/>
              <a:gd name="connsiteY6" fmla="*/ 236383 h 384664"/>
              <a:gd name="connsiteX0" fmla="*/ 0 w 454409"/>
              <a:gd name="connsiteY0" fmla="*/ 285410 h 384264"/>
              <a:gd name="connsiteX1" fmla="*/ 83706 w 454409"/>
              <a:gd name="connsiteY1" fmla="*/ 1205 h 384264"/>
              <a:gd name="connsiteX2" fmla="*/ 145490 w 454409"/>
              <a:gd name="connsiteY2" fmla="*/ 384264 h 384264"/>
              <a:gd name="connsiteX3" fmla="*/ 269057 w 454409"/>
              <a:gd name="connsiteY3" fmla="*/ 1205 h 384264"/>
              <a:gd name="connsiteX4" fmla="*/ 330841 w 454409"/>
              <a:gd name="connsiteY4" fmla="*/ 285410 h 384264"/>
              <a:gd name="connsiteX5" fmla="*/ 429695 w 454409"/>
              <a:gd name="connsiteY5" fmla="*/ 235983 h 384264"/>
              <a:gd name="connsiteX6" fmla="*/ 454409 w 454409"/>
              <a:gd name="connsiteY6" fmla="*/ 235983 h 384264"/>
              <a:gd name="connsiteX0" fmla="*/ 0 w 534130"/>
              <a:gd name="connsiteY0" fmla="*/ 285410 h 384264"/>
              <a:gd name="connsiteX1" fmla="*/ 83706 w 534130"/>
              <a:gd name="connsiteY1" fmla="*/ 1205 h 384264"/>
              <a:gd name="connsiteX2" fmla="*/ 145490 w 534130"/>
              <a:gd name="connsiteY2" fmla="*/ 384264 h 384264"/>
              <a:gd name="connsiteX3" fmla="*/ 269057 w 534130"/>
              <a:gd name="connsiteY3" fmla="*/ 1205 h 384264"/>
              <a:gd name="connsiteX4" fmla="*/ 330841 w 534130"/>
              <a:gd name="connsiteY4" fmla="*/ 285410 h 384264"/>
              <a:gd name="connsiteX5" fmla="*/ 429695 w 534130"/>
              <a:gd name="connsiteY5" fmla="*/ 235983 h 384264"/>
              <a:gd name="connsiteX6" fmla="*/ 534130 w 534130"/>
              <a:gd name="connsiteY6" fmla="*/ 248339 h 384264"/>
              <a:gd name="connsiteX0" fmla="*/ 0 w 542102"/>
              <a:gd name="connsiteY0" fmla="*/ 285410 h 384264"/>
              <a:gd name="connsiteX1" fmla="*/ 83706 w 542102"/>
              <a:gd name="connsiteY1" fmla="*/ 1205 h 384264"/>
              <a:gd name="connsiteX2" fmla="*/ 145490 w 542102"/>
              <a:gd name="connsiteY2" fmla="*/ 384264 h 384264"/>
              <a:gd name="connsiteX3" fmla="*/ 269057 w 542102"/>
              <a:gd name="connsiteY3" fmla="*/ 1205 h 384264"/>
              <a:gd name="connsiteX4" fmla="*/ 330841 w 542102"/>
              <a:gd name="connsiteY4" fmla="*/ 285410 h 384264"/>
              <a:gd name="connsiteX5" fmla="*/ 429695 w 542102"/>
              <a:gd name="connsiteY5" fmla="*/ 235983 h 384264"/>
              <a:gd name="connsiteX6" fmla="*/ 542102 w 542102"/>
              <a:gd name="connsiteY6" fmla="*/ 211269 h 38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2102" h="384264">
                <a:moveTo>
                  <a:pt x="0" y="285410"/>
                </a:moveTo>
                <a:cubicBezTo>
                  <a:pt x="46337" y="140218"/>
                  <a:pt x="59458" y="-15271"/>
                  <a:pt x="83706" y="1205"/>
                </a:cubicBezTo>
                <a:cubicBezTo>
                  <a:pt x="107954" y="17681"/>
                  <a:pt x="114598" y="384264"/>
                  <a:pt x="145490" y="384264"/>
                </a:cubicBezTo>
                <a:cubicBezTo>
                  <a:pt x="176382" y="384264"/>
                  <a:pt x="238165" y="17681"/>
                  <a:pt x="269057" y="1205"/>
                </a:cubicBezTo>
                <a:cubicBezTo>
                  <a:pt x="299949" y="-15271"/>
                  <a:pt x="304068" y="246280"/>
                  <a:pt x="330841" y="285410"/>
                </a:cubicBezTo>
                <a:cubicBezTo>
                  <a:pt x="357614" y="324540"/>
                  <a:pt x="394485" y="248340"/>
                  <a:pt x="429695" y="235983"/>
                </a:cubicBezTo>
                <a:cubicBezTo>
                  <a:pt x="464905" y="223626"/>
                  <a:pt x="540042" y="207150"/>
                  <a:pt x="542102" y="211269"/>
                </a:cubicBezTo>
              </a:path>
            </a:pathLst>
          </a:custGeom>
          <a:noFill/>
          <a:ln w="25400">
            <a:solidFill>
              <a:schemeClr val="tx1"/>
            </a:solidFill>
            <a:headEnd/>
            <a:tailEnd type="triangle" w="lg" len="lg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5004F824-007F-6645-8BD2-AA9F402A5D92}"/>
              </a:ext>
            </a:extLst>
          </p:cNvPr>
          <p:cNvSpPr/>
          <p:nvPr/>
        </p:nvSpPr>
        <p:spPr bwMode="auto">
          <a:xfrm rot="18328523">
            <a:off x="7013519" y="5774598"/>
            <a:ext cx="742914" cy="339747"/>
          </a:xfrm>
          <a:custGeom>
            <a:avLst/>
            <a:gdLst>
              <a:gd name="connsiteX0" fmla="*/ 0 w 494270"/>
              <a:gd name="connsiteY0" fmla="*/ 273452 h 384747"/>
              <a:gd name="connsiteX1" fmla="*/ 123567 w 494270"/>
              <a:gd name="connsiteY1" fmla="*/ 1604 h 384747"/>
              <a:gd name="connsiteX2" fmla="*/ 185351 w 494270"/>
              <a:gd name="connsiteY2" fmla="*/ 384663 h 384747"/>
              <a:gd name="connsiteX3" fmla="*/ 271848 w 494270"/>
              <a:gd name="connsiteY3" fmla="*/ 38674 h 384747"/>
              <a:gd name="connsiteX4" fmla="*/ 370702 w 494270"/>
              <a:gd name="connsiteY4" fmla="*/ 285809 h 384747"/>
              <a:gd name="connsiteX5" fmla="*/ 469556 w 494270"/>
              <a:gd name="connsiteY5" fmla="*/ 236382 h 384747"/>
              <a:gd name="connsiteX6" fmla="*/ 494270 w 494270"/>
              <a:gd name="connsiteY6" fmla="*/ 236382 h 384747"/>
              <a:gd name="connsiteX0" fmla="*/ 0 w 494270"/>
              <a:gd name="connsiteY0" fmla="*/ 309587 h 420874"/>
              <a:gd name="connsiteX1" fmla="*/ 123567 w 494270"/>
              <a:gd name="connsiteY1" fmla="*/ 37739 h 420874"/>
              <a:gd name="connsiteX2" fmla="*/ 185351 w 494270"/>
              <a:gd name="connsiteY2" fmla="*/ 420798 h 420874"/>
              <a:gd name="connsiteX3" fmla="*/ 296561 w 494270"/>
              <a:gd name="connsiteY3" fmla="*/ 669 h 420874"/>
              <a:gd name="connsiteX4" fmla="*/ 370702 w 494270"/>
              <a:gd name="connsiteY4" fmla="*/ 321944 h 420874"/>
              <a:gd name="connsiteX5" fmla="*/ 469556 w 494270"/>
              <a:gd name="connsiteY5" fmla="*/ 272517 h 420874"/>
              <a:gd name="connsiteX6" fmla="*/ 494270 w 494270"/>
              <a:gd name="connsiteY6" fmla="*/ 272517 h 420874"/>
              <a:gd name="connsiteX0" fmla="*/ 0 w 494270"/>
              <a:gd name="connsiteY0" fmla="*/ 273453 h 384664"/>
              <a:gd name="connsiteX1" fmla="*/ 123567 w 494270"/>
              <a:gd name="connsiteY1" fmla="*/ 1605 h 384664"/>
              <a:gd name="connsiteX2" fmla="*/ 185351 w 494270"/>
              <a:gd name="connsiteY2" fmla="*/ 384664 h 384664"/>
              <a:gd name="connsiteX3" fmla="*/ 308918 w 494270"/>
              <a:gd name="connsiteY3" fmla="*/ 1605 h 384664"/>
              <a:gd name="connsiteX4" fmla="*/ 370702 w 494270"/>
              <a:gd name="connsiteY4" fmla="*/ 285810 h 384664"/>
              <a:gd name="connsiteX5" fmla="*/ 469556 w 494270"/>
              <a:gd name="connsiteY5" fmla="*/ 236383 h 384664"/>
              <a:gd name="connsiteX6" fmla="*/ 494270 w 494270"/>
              <a:gd name="connsiteY6" fmla="*/ 236383 h 384664"/>
              <a:gd name="connsiteX0" fmla="*/ 0 w 454409"/>
              <a:gd name="connsiteY0" fmla="*/ 285410 h 384264"/>
              <a:gd name="connsiteX1" fmla="*/ 83706 w 454409"/>
              <a:gd name="connsiteY1" fmla="*/ 1205 h 384264"/>
              <a:gd name="connsiteX2" fmla="*/ 145490 w 454409"/>
              <a:gd name="connsiteY2" fmla="*/ 384264 h 384264"/>
              <a:gd name="connsiteX3" fmla="*/ 269057 w 454409"/>
              <a:gd name="connsiteY3" fmla="*/ 1205 h 384264"/>
              <a:gd name="connsiteX4" fmla="*/ 330841 w 454409"/>
              <a:gd name="connsiteY4" fmla="*/ 285410 h 384264"/>
              <a:gd name="connsiteX5" fmla="*/ 429695 w 454409"/>
              <a:gd name="connsiteY5" fmla="*/ 235983 h 384264"/>
              <a:gd name="connsiteX6" fmla="*/ 454409 w 454409"/>
              <a:gd name="connsiteY6" fmla="*/ 235983 h 384264"/>
              <a:gd name="connsiteX0" fmla="*/ 0 w 534130"/>
              <a:gd name="connsiteY0" fmla="*/ 285410 h 384264"/>
              <a:gd name="connsiteX1" fmla="*/ 83706 w 534130"/>
              <a:gd name="connsiteY1" fmla="*/ 1205 h 384264"/>
              <a:gd name="connsiteX2" fmla="*/ 145490 w 534130"/>
              <a:gd name="connsiteY2" fmla="*/ 384264 h 384264"/>
              <a:gd name="connsiteX3" fmla="*/ 269057 w 534130"/>
              <a:gd name="connsiteY3" fmla="*/ 1205 h 384264"/>
              <a:gd name="connsiteX4" fmla="*/ 330841 w 534130"/>
              <a:gd name="connsiteY4" fmla="*/ 285410 h 384264"/>
              <a:gd name="connsiteX5" fmla="*/ 429695 w 534130"/>
              <a:gd name="connsiteY5" fmla="*/ 235983 h 384264"/>
              <a:gd name="connsiteX6" fmla="*/ 534130 w 534130"/>
              <a:gd name="connsiteY6" fmla="*/ 248339 h 384264"/>
              <a:gd name="connsiteX0" fmla="*/ 0 w 542102"/>
              <a:gd name="connsiteY0" fmla="*/ 285410 h 384264"/>
              <a:gd name="connsiteX1" fmla="*/ 83706 w 542102"/>
              <a:gd name="connsiteY1" fmla="*/ 1205 h 384264"/>
              <a:gd name="connsiteX2" fmla="*/ 145490 w 542102"/>
              <a:gd name="connsiteY2" fmla="*/ 384264 h 384264"/>
              <a:gd name="connsiteX3" fmla="*/ 269057 w 542102"/>
              <a:gd name="connsiteY3" fmla="*/ 1205 h 384264"/>
              <a:gd name="connsiteX4" fmla="*/ 330841 w 542102"/>
              <a:gd name="connsiteY4" fmla="*/ 285410 h 384264"/>
              <a:gd name="connsiteX5" fmla="*/ 429695 w 542102"/>
              <a:gd name="connsiteY5" fmla="*/ 235983 h 384264"/>
              <a:gd name="connsiteX6" fmla="*/ 542102 w 542102"/>
              <a:gd name="connsiteY6" fmla="*/ 211269 h 38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2102" h="384264">
                <a:moveTo>
                  <a:pt x="0" y="285410"/>
                </a:moveTo>
                <a:cubicBezTo>
                  <a:pt x="46337" y="140218"/>
                  <a:pt x="59458" y="-15271"/>
                  <a:pt x="83706" y="1205"/>
                </a:cubicBezTo>
                <a:cubicBezTo>
                  <a:pt x="107954" y="17681"/>
                  <a:pt x="114598" y="384264"/>
                  <a:pt x="145490" y="384264"/>
                </a:cubicBezTo>
                <a:cubicBezTo>
                  <a:pt x="176382" y="384264"/>
                  <a:pt x="238165" y="17681"/>
                  <a:pt x="269057" y="1205"/>
                </a:cubicBezTo>
                <a:cubicBezTo>
                  <a:pt x="299949" y="-15271"/>
                  <a:pt x="304068" y="246280"/>
                  <a:pt x="330841" y="285410"/>
                </a:cubicBezTo>
                <a:cubicBezTo>
                  <a:pt x="357614" y="324540"/>
                  <a:pt x="394485" y="248340"/>
                  <a:pt x="429695" y="235983"/>
                </a:cubicBezTo>
                <a:cubicBezTo>
                  <a:pt x="464905" y="223626"/>
                  <a:pt x="540042" y="207150"/>
                  <a:pt x="542102" y="211269"/>
                </a:cubicBezTo>
              </a:path>
            </a:pathLst>
          </a:custGeom>
          <a:noFill/>
          <a:ln w="25400">
            <a:solidFill>
              <a:schemeClr val="tx1"/>
            </a:solidFill>
            <a:headEnd/>
            <a:tailEnd type="triangle" w="lg" len="lg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09A1E23-BDF2-694C-90BA-90A653FFE41E}"/>
              </a:ext>
            </a:extLst>
          </p:cNvPr>
          <p:cNvSpPr/>
          <p:nvPr/>
        </p:nvSpPr>
        <p:spPr bwMode="auto">
          <a:xfrm>
            <a:off x="3094332" y="3375077"/>
            <a:ext cx="742914" cy="339747"/>
          </a:xfrm>
          <a:custGeom>
            <a:avLst/>
            <a:gdLst>
              <a:gd name="connsiteX0" fmla="*/ 0 w 494270"/>
              <a:gd name="connsiteY0" fmla="*/ 273452 h 384747"/>
              <a:gd name="connsiteX1" fmla="*/ 123567 w 494270"/>
              <a:gd name="connsiteY1" fmla="*/ 1604 h 384747"/>
              <a:gd name="connsiteX2" fmla="*/ 185351 w 494270"/>
              <a:gd name="connsiteY2" fmla="*/ 384663 h 384747"/>
              <a:gd name="connsiteX3" fmla="*/ 271848 w 494270"/>
              <a:gd name="connsiteY3" fmla="*/ 38674 h 384747"/>
              <a:gd name="connsiteX4" fmla="*/ 370702 w 494270"/>
              <a:gd name="connsiteY4" fmla="*/ 285809 h 384747"/>
              <a:gd name="connsiteX5" fmla="*/ 469556 w 494270"/>
              <a:gd name="connsiteY5" fmla="*/ 236382 h 384747"/>
              <a:gd name="connsiteX6" fmla="*/ 494270 w 494270"/>
              <a:gd name="connsiteY6" fmla="*/ 236382 h 384747"/>
              <a:gd name="connsiteX0" fmla="*/ 0 w 494270"/>
              <a:gd name="connsiteY0" fmla="*/ 309587 h 420874"/>
              <a:gd name="connsiteX1" fmla="*/ 123567 w 494270"/>
              <a:gd name="connsiteY1" fmla="*/ 37739 h 420874"/>
              <a:gd name="connsiteX2" fmla="*/ 185351 w 494270"/>
              <a:gd name="connsiteY2" fmla="*/ 420798 h 420874"/>
              <a:gd name="connsiteX3" fmla="*/ 296561 w 494270"/>
              <a:gd name="connsiteY3" fmla="*/ 669 h 420874"/>
              <a:gd name="connsiteX4" fmla="*/ 370702 w 494270"/>
              <a:gd name="connsiteY4" fmla="*/ 321944 h 420874"/>
              <a:gd name="connsiteX5" fmla="*/ 469556 w 494270"/>
              <a:gd name="connsiteY5" fmla="*/ 272517 h 420874"/>
              <a:gd name="connsiteX6" fmla="*/ 494270 w 494270"/>
              <a:gd name="connsiteY6" fmla="*/ 272517 h 420874"/>
              <a:gd name="connsiteX0" fmla="*/ 0 w 494270"/>
              <a:gd name="connsiteY0" fmla="*/ 273453 h 384664"/>
              <a:gd name="connsiteX1" fmla="*/ 123567 w 494270"/>
              <a:gd name="connsiteY1" fmla="*/ 1605 h 384664"/>
              <a:gd name="connsiteX2" fmla="*/ 185351 w 494270"/>
              <a:gd name="connsiteY2" fmla="*/ 384664 h 384664"/>
              <a:gd name="connsiteX3" fmla="*/ 308918 w 494270"/>
              <a:gd name="connsiteY3" fmla="*/ 1605 h 384664"/>
              <a:gd name="connsiteX4" fmla="*/ 370702 w 494270"/>
              <a:gd name="connsiteY4" fmla="*/ 285810 h 384664"/>
              <a:gd name="connsiteX5" fmla="*/ 469556 w 494270"/>
              <a:gd name="connsiteY5" fmla="*/ 236383 h 384664"/>
              <a:gd name="connsiteX6" fmla="*/ 494270 w 494270"/>
              <a:gd name="connsiteY6" fmla="*/ 236383 h 384664"/>
              <a:gd name="connsiteX0" fmla="*/ 0 w 454409"/>
              <a:gd name="connsiteY0" fmla="*/ 285410 h 384264"/>
              <a:gd name="connsiteX1" fmla="*/ 83706 w 454409"/>
              <a:gd name="connsiteY1" fmla="*/ 1205 h 384264"/>
              <a:gd name="connsiteX2" fmla="*/ 145490 w 454409"/>
              <a:gd name="connsiteY2" fmla="*/ 384264 h 384264"/>
              <a:gd name="connsiteX3" fmla="*/ 269057 w 454409"/>
              <a:gd name="connsiteY3" fmla="*/ 1205 h 384264"/>
              <a:gd name="connsiteX4" fmla="*/ 330841 w 454409"/>
              <a:gd name="connsiteY4" fmla="*/ 285410 h 384264"/>
              <a:gd name="connsiteX5" fmla="*/ 429695 w 454409"/>
              <a:gd name="connsiteY5" fmla="*/ 235983 h 384264"/>
              <a:gd name="connsiteX6" fmla="*/ 454409 w 454409"/>
              <a:gd name="connsiteY6" fmla="*/ 235983 h 384264"/>
              <a:gd name="connsiteX0" fmla="*/ 0 w 534130"/>
              <a:gd name="connsiteY0" fmla="*/ 285410 h 384264"/>
              <a:gd name="connsiteX1" fmla="*/ 83706 w 534130"/>
              <a:gd name="connsiteY1" fmla="*/ 1205 h 384264"/>
              <a:gd name="connsiteX2" fmla="*/ 145490 w 534130"/>
              <a:gd name="connsiteY2" fmla="*/ 384264 h 384264"/>
              <a:gd name="connsiteX3" fmla="*/ 269057 w 534130"/>
              <a:gd name="connsiteY3" fmla="*/ 1205 h 384264"/>
              <a:gd name="connsiteX4" fmla="*/ 330841 w 534130"/>
              <a:gd name="connsiteY4" fmla="*/ 285410 h 384264"/>
              <a:gd name="connsiteX5" fmla="*/ 429695 w 534130"/>
              <a:gd name="connsiteY5" fmla="*/ 235983 h 384264"/>
              <a:gd name="connsiteX6" fmla="*/ 534130 w 534130"/>
              <a:gd name="connsiteY6" fmla="*/ 248339 h 384264"/>
              <a:gd name="connsiteX0" fmla="*/ 0 w 542102"/>
              <a:gd name="connsiteY0" fmla="*/ 285410 h 384264"/>
              <a:gd name="connsiteX1" fmla="*/ 83706 w 542102"/>
              <a:gd name="connsiteY1" fmla="*/ 1205 h 384264"/>
              <a:gd name="connsiteX2" fmla="*/ 145490 w 542102"/>
              <a:gd name="connsiteY2" fmla="*/ 384264 h 384264"/>
              <a:gd name="connsiteX3" fmla="*/ 269057 w 542102"/>
              <a:gd name="connsiteY3" fmla="*/ 1205 h 384264"/>
              <a:gd name="connsiteX4" fmla="*/ 330841 w 542102"/>
              <a:gd name="connsiteY4" fmla="*/ 285410 h 384264"/>
              <a:gd name="connsiteX5" fmla="*/ 429695 w 542102"/>
              <a:gd name="connsiteY5" fmla="*/ 235983 h 384264"/>
              <a:gd name="connsiteX6" fmla="*/ 542102 w 542102"/>
              <a:gd name="connsiteY6" fmla="*/ 211269 h 38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2102" h="384264">
                <a:moveTo>
                  <a:pt x="0" y="285410"/>
                </a:moveTo>
                <a:cubicBezTo>
                  <a:pt x="46337" y="140218"/>
                  <a:pt x="59458" y="-15271"/>
                  <a:pt x="83706" y="1205"/>
                </a:cubicBezTo>
                <a:cubicBezTo>
                  <a:pt x="107954" y="17681"/>
                  <a:pt x="114598" y="384264"/>
                  <a:pt x="145490" y="384264"/>
                </a:cubicBezTo>
                <a:cubicBezTo>
                  <a:pt x="176382" y="384264"/>
                  <a:pt x="238165" y="17681"/>
                  <a:pt x="269057" y="1205"/>
                </a:cubicBezTo>
                <a:cubicBezTo>
                  <a:pt x="299949" y="-15271"/>
                  <a:pt x="304068" y="246280"/>
                  <a:pt x="330841" y="285410"/>
                </a:cubicBezTo>
                <a:cubicBezTo>
                  <a:pt x="357614" y="324540"/>
                  <a:pt x="394485" y="248340"/>
                  <a:pt x="429695" y="235983"/>
                </a:cubicBezTo>
                <a:cubicBezTo>
                  <a:pt x="464905" y="223626"/>
                  <a:pt x="540042" y="207150"/>
                  <a:pt x="542102" y="211269"/>
                </a:cubicBezTo>
              </a:path>
            </a:pathLst>
          </a:custGeom>
          <a:noFill/>
          <a:ln w="25400">
            <a:solidFill>
              <a:schemeClr val="tx1"/>
            </a:solidFill>
            <a:headEnd/>
            <a:tailEnd type="triangle" w="lg" len="lg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227BF57-52AD-2B4E-A3F4-8F2113C81654}"/>
              </a:ext>
            </a:extLst>
          </p:cNvPr>
          <p:cNvSpPr txBox="1"/>
          <p:nvPr/>
        </p:nvSpPr>
        <p:spPr>
          <a:xfrm>
            <a:off x="4683091" y="179730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x-rays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5FDD535-0B9A-7941-B85B-F2490148876F}"/>
              </a:ext>
            </a:extLst>
          </p:cNvPr>
          <p:cNvSpPr txBox="1"/>
          <p:nvPr/>
        </p:nvSpPr>
        <p:spPr>
          <a:xfrm>
            <a:off x="7138526" y="3352141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Curved </a:t>
            </a:r>
            <a:r>
              <a:rPr lang="en-US" dirty="0" err="1"/>
              <a:t>Marshak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Heat Front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65D7F90-957D-374F-8FB8-2CABCCE66D2A}"/>
              </a:ext>
            </a:extLst>
          </p:cNvPr>
          <p:cNvSpPr txBox="1"/>
          <p:nvPr/>
        </p:nvSpPr>
        <p:spPr>
          <a:xfrm>
            <a:off x="7811292" y="4189512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</a:t>
            </a:r>
          </a:p>
          <a:p>
            <a:r>
              <a:rPr lang="en-US" dirty="0"/>
              <a:t>foam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54FD35F-5644-D349-9B5B-309B9AF9B0B1}"/>
              </a:ext>
            </a:extLst>
          </p:cNvPr>
          <p:cNvSpPr txBox="1"/>
          <p:nvPr/>
        </p:nvSpPr>
        <p:spPr>
          <a:xfrm>
            <a:off x="4188874" y="3642771"/>
            <a:ext cx="1120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Hot, </a:t>
            </a:r>
          </a:p>
          <a:p>
            <a:r>
              <a:rPr lang="en-US" dirty="0"/>
              <a:t>bleached</a:t>
            </a:r>
          </a:p>
          <a:p>
            <a:r>
              <a:rPr lang="en-US" dirty="0"/>
              <a:t>foam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C0D43B1-4EC8-D344-BE41-A6B5908154A6}"/>
              </a:ext>
            </a:extLst>
          </p:cNvPr>
          <p:cNvSpPr txBox="1"/>
          <p:nvPr/>
        </p:nvSpPr>
        <p:spPr>
          <a:xfrm>
            <a:off x="7074420" y="5100683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wall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1AFD4ED-C1FE-F64F-814A-9AEDA17D73F8}"/>
              </a:ext>
            </a:extLst>
          </p:cNvPr>
          <p:cNvSpPr txBox="1"/>
          <p:nvPr/>
        </p:nvSpPr>
        <p:spPr>
          <a:xfrm>
            <a:off x="4809393" y="4896229"/>
            <a:ext cx="163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Supercharged</a:t>
            </a:r>
          </a:p>
        </p:txBody>
      </p:sp>
      <p:sp>
        <p:nvSpPr>
          <p:cNvPr id="88" name="Freeform 87">
            <a:extLst>
              <a:ext uri="{FF2B5EF4-FFF2-40B4-BE49-F238E27FC236}">
                <a16:creationId xmlns:a16="http://schemas.microsoft.com/office/drawing/2014/main" id="{89221FAE-CCE1-8F4A-9C0B-7959007C06FE}"/>
              </a:ext>
            </a:extLst>
          </p:cNvPr>
          <p:cNvSpPr/>
          <p:nvPr/>
        </p:nvSpPr>
        <p:spPr bwMode="auto">
          <a:xfrm>
            <a:off x="3113721" y="4184959"/>
            <a:ext cx="742914" cy="339747"/>
          </a:xfrm>
          <a:custGeom>
            <a:avLst/>
            <a:gdLst>
              <a:gd name="connsiteX0" fmla="*/ 0 w 494270"/>
              <a:gd name="connsiteY0" fmla="*/ 273452 h 384747"/>
              <a:gd name="connsiteX1" fmla="*/ 123567 w 494270"/>
              <a:gd name="connsiteY1" fmla="*/ 1604 h 384747"/>
              <a:gd name="connsiteX2" fmla="*/ 185351 w 494270"/>
              <a:gd name="connsiteY2" fmla="*/ 384663 h 384747"/>
              <a:gd name="connsiteX3" fmla="*/ 271848 w 494270"/>
              <a:gd name="connsiteY3" fmla="*/ 38674 h 384747"/>
              <a:gd name="connsiteX4" fmla="*/ 370702 w 494270"/>
              <a:gd name="connsiteY4" fmla="*/ 285809 h 384747"/>
              <a:gd name="connsiteX5" fmla="*/ 469556 w 494270"/>
              <a:gd name="connsiteY5" fmla="*/ 236382 h 384747"/>
              <a:gd name="connsiteX6" fmla="*/ 494270 w 494270"/>
              <a:gd name="connsiteY6" fmla="*/ 236382 h 384747"/>
              <a:gd name="connsiteX0" fmla="*/ 0 w 494270"/>
              <a:gd name="connsiteY0" fmla="*/ 309587 h 420874"/>
              <a:gd name="connsiteX1" fmla="*/ 123567 w 494270"/>
              <a:gd name="connsiteY1" fmla="*/ 37739 h 420874"/>
              <a:gd name="connsiteX2" fmla="*/ 185351 w 494270"/>
              <a:gd name="connsiteY2" fmla="*/ 420798 h 420874"/>
              <a:gd name="connsiteX3" fmla="*/ 296561 w 494270"/>
              <a:gd name="connsiteY3" fmla="*/ 669 h 420874"/>
              <a:gd name="connsiteX4" fmla="*/ 370702 w 494270"/>
              <a:gd name="connsiteY4" fmla="*/ 321944 h 420874"/>
              <a:gd name="connsiteX5" fmla="*/ 469556 w 494270"/>
              <a:gd name="connsiteY5" fmla="*/ 272517 h 420874"/>
              <a:gd name="connsiteX6" fmla="*/ 494270 w 494270"/>
              <a:gd name="connsiteY6" fmla="*/ 272517 h 420874"/>
              <a:gd name="connsiteX0" fmla="*/ 0 w 494270"/>
              <a:gd name="connsiteY0" fmla="*/ 273453 h 384664"/>
              <a:gd name="connsiteX1" fmla="*/ 123567 w 494270"/>
              <a:gd name="connsiteY1" fmla="*/ 1605 h 384664"/>
              <a:gd name="connsiteX2" fmla="*/ 185351 w 494270"/>
              <a:gd name="connsiteY2" fmla="*/ 384664 h 384664"/>
              <a:gd name="connsiteX3" fmla="*/ 308918 w 494270"/>
              <a:gd name="connsiteY3" fmla="*/ 1605 h 384664"/>
              <a:gd name="connsiteX4" fmla="*/ 370702 w 494270"/>
              <a:gd name="connsiteY4" fmla="*/ 285810 h 384664"/>
              <a:gd name="connsiteX5" fmla="*/ 469556 w 494270"/>
              <a:gd name="connsiteY5" fmla="*/ 236383 h 384664"/>
              <a:gd name="connsiteX6" fmla="*/ 494270 w 494270"/>
              <a:gd name="connsiteY6" fmla="*/ 236383 h 384664"/>
              <a:gd name="connsiteX0" fmla="*/ 0 w 454409"/>
              <a:gd name="connsiteY0" fmla="*/ 285410 h 384264"/>
              <a:gd name="connsiteX1" fmla="*/ 83706 w 454409"/>
              <a:gd name="connsiteY1" fmla="*/ 1205 h 384264"/>
              <a:gd name="connsiteX2" fmla="*/ 145490 w 454409"/>
              <a:gd name="connsiteY2" fmla="*/ 384264 h 384264"/>
              <a:gd name="connsiteX3" fmla="*/ 269057 w 454409"/>
              <a:gd name="connsiteY3" fmla="*/ 1205 h 384264"/>
              <a:gd name="connsiteX4" fmla="*/ 330841 w 454409"/>
              <a:gd name="connsiteY4" fmla="*/ 285410 h 384264"/>
              <a:gd name="connsiteX5" fmla="*/ 429695 w 454409"/>
              <a:gd name="connsiteY5" fmla="*/ 235983 h 384264"/>
              <a:gd name="connsiteX6" fmla="*/ 454409 w 454409"/>
              <a:gd name="connsiteY6" fmla="*/ 235983 h 384264"/>
              <a:gd name="connsiteX0" fmla="*/ 0 w 534130"/>
              <a:gd name="connsiteY0" fmla="*/ 285410 h 384264"/>
              <a:gd name="connsiteX1" fmla="*/ 83706 w 534130"/>
              <a:gd name="connsiteY1" fmla="*/ 1205 h 384264"/>
              <a:gd name="connsiteX2" fmla="*/ 145490 w 534130"/>
              <a:gd name="connsiteY2" fmla="*/ 384264 h 384264"/>
              <a:gd name="connsiteX3" fmla="*/ 269057 w 534130"/>
              <a:gd name="connsiteY3" fmla="*/ 1205 h 384264"/>
              <a:gd name="connsiteX4" fmla="*/ 330841 w 534130"/>
              <a:gd name="connsiteY4" fmla="*/ 285410 h 384264"/>
              <a:gd name="connsiteX5" fmla="*/ 429695 w 534130"/>
              <a:gd name="connsiteY5" fmla="*/ 235983 h 384264"/>
              <a:gd name="connsiteX6" fmla="*/ 534130 w 534130"/>
              <a:gd name="connsiteY6" fmla="*/ 248339 h 384264"/>
              <a:gd name="connsiteX0" fmla="*/ 0 w 542102"/>
              <a:gd name="connsiteY0" fmla="*/ 285410 h 384264"/>
              <a:gd name="connsiteX1" fmla="*/ 83706 w 542102"/>
              <a:gd name="connsiteY1" fmla="*/ 1205 h 384264"/>
              <a:gd name="connsiteX2" fmla="*/ 145490 w 542102"/>
              <a:gd name="connsiteY2" fmla="*/ 384264 h 384264"/>
              <a:gd name="connsiteX3" fmla="*/ 269057 w 542102"/>
              <a:gd name="connsiteY3" fmla="*/ 1205 h 384264"/>
              <a:gd name="connsiteX4" fmla="*/ 330841 w 542102"/>
              <a:gd name="connsiteY4" fmla="*/ 285410 h 384264"/>
              <a:gd name="connsiteX5" fmla="*/ 429695 w 542102"/>
              <a:gd name="connsiteY5" fmla="*/ 235983 h 384264"/>
              <a:gd name="connsiteX6" fmla="*/ 542102 w 542102"/>
              <a:gd name="connsiteY6" fmla="*/ 211269 h 38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2102" h="384264">
                <a:moveTo>
                  <a:pt x="0" y="285410"/>
                </a:moveTo>
                <a:cubicBezTo>
                  <a:pt x="46337" y="140218"/>
                  <a:pt x="59458" y="-15271"/>
                  <a:pt x="83706" y="1205"/>
                </a:cubicBezTo>
                <a:cubicBezTo>
                  <a:pt x="107954" y="17681"/>
                  <a:pt x="114598" y="384264"/>
                  <a:pt x="145490" y="384264"/>
                </a:cubicBezTo>
                <a:cubicBezTo>
                  <a:pt x="176382" y="384264"/>
                  <a:pt x="238165" y="17681"/>
                  <a:pt x="269057" y="1205"/>
                </a:cubicBezTo>
                <a:cubicBezTo>
                  <a:pt x="299949" y="-15271"/>
                  <a:pt x="304068" y="246280"/>
                  <a:pt x="330841" y="285410"/>
                </a:cubicBezTo>
                <a:cubicBezTo>
                  <a:pt x="357614" y="324540"/>
                  <a:pt x="394485" y="248340"/>
                  <a:pt x="429695" y="235983"/>
                </a:cubicBezTo>
                <a:cubicBezTo>
                  <a:pt x="464905" y="223626"/>
                  <a:pt x="540042" y="207150"/>
                  <a:pt x="542102" y="211269"/>
                </a:cubicBezTo>
              </a:path>
            </a:pathLst>
          </a:custGeom>
          <a:noFill/>
          <a:ln w="25400">
            <a:solidFill>
              <a:schemeClr val="tx1"/>
            </a:solidFill>
            <a:headEnd/>
            <a:tailEnd type="triangle" w="lg" len="lg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24927CF-6E0C-434E-A05F-F742F3FC7E5A}"/>
              </a:ext>
            </a:extLst>
          </p:cNvPr>
          <p:cNvSpPr txBox="1"/>
          <p:nvPr/>
        </p:nvSpPr>
        <p:spPr>
          <a:xfrm>
            <a:off x="2864171" y="3714404"/>
            <a:ext cx="81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x-rays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30A60B2-2F11-5F44-A8CD-3BFEDD4074FA}"/>
              </a:ext>
            </a:extLst>
          </p:cNvPr>
          <p:cNvSpPr txBox="1"/>
          <p:nvPr/>
        </p:nvSpPr>
        <p:spPr>
          <a:xfrm>
            <a:off x="105484" y="5100683"/>
            <a:ext cx="44142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The wall heating rate, via the albedo, has</a:t>
            </a:r>
          </a:p>
          <a:p>
            <a:r>
              <a:rPr lang="en-US" sz="1400" dirty="0"/>
              <a:t>significant control over the speed of the </a:t>
            </a:r>
          </a:p>
          <a:p>
            <a:r>
              <a:rPr lang="en-US" sz="1400" dirty="0" err="1"/>
              <a:t>Marshak</a:t>
            </a:r>
            <a:r>
              <a:rPr lang="en-US" sz="1400" dirty="0"/>
              <a:t> wave. Constraining the strength of</a:t>
            </a:r>
          </a:p>
          <a:p>
            <a:r>
              <a:rPr lang="en-US" sz="1400" dirty="0"/>
              <a:t>rad source via a block washer will eventually</a:t>
            </a:r>
          </a:p>
          <a:p>
            <a:r>
              <a:rPr lang="en-US" sz="1400" dirty="0"/>
              <a:t>lead to failure of the rad flow breakout.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9DA35F-BAB9-8345-B526-2941BA730928}"/>
              </a:ext>
            </a:extLst>
          </p:cNvPr>
          <p:cNvSpPr/>
          <p:nvPr/>
        </p:nvSpPr>
        <p:spPr bwMode="auto">
          <a:xfrm>
            <a:off x="3860264" y="3879371"/>
            <a:ext cx="150781" cy="1619847"/>
          </a:xfrm>
          <a:prstGeom prst="rect">
            <a:avLst/>
          </a:prstGeom>
          <a:solidFill>
            <a:srgbClr val="FECF00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851F85-1998-F94D-A4B1-93FDE23975AE}"/>
              </a:ext>
            </a:extLst>
          </p:cNvPr>
          <p:cNvSpPr txBox="1"/>
          <p:nvPr/>
        </p:nvSpPr>
        <p:spPr>
          <a:xfrm>
            <a:off x="118223" y="4561478"/>
            <a:ext cx="3320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Blocking washer constrains rad flow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943B03D-2F3E-1F49-9EAE-EFD11D33A31A}"/>
              </a:ext>
            </a:extLst>
          </p:cNvPr>
          <p:cNvCxnSpPr>
            <a:cxnSpLocks/>
          </p:cNvCxnSpPr>
          <p:nvPr/>
        </p:nvCxnSpPr>
        <p:spPr>
          <a:xfrm>
            <a:off x="3317735" y="4728615"/>
            <a:ext cx="538900" cy="0"/>
          </a:xfrm>
          <a:prstGeom prst="straightConnector1">
            <a:avLst/>
          </a:prstGeom>
          <a:ln w="50800" cmpd="sng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2B7D9D84-A051-C045-928E-C3A7EE725BDF}"/>
              </a:ext>
            </a:extLst>
          </p:cNvPr>
          <p:cNvSpPr/>
          <p:nvPr/>
        </p:nvSpPr>
        <p:spPr bwMode="auto">
          <a:xfrm>
            <a:off x="6273838" y="3890254"/>
            <a:ext cx="904839" cy="339606"/>
          </a:xfrm>
          <a:custGeom>
            <a:avLst/>
            <a:gdLst>
              <a:gd name="connsiteX0" fmla="*/ 0 w 494270"/>
              <a:gd name="connsiteY0" fmla="*/ 273452 h 384747"/>
              <a:gd name="connsiteX1" fmla="*/ 123567 w 494270"/>
              <a:gd name="connsiteY1" fmla="*/ 1604 h 384747"/>
              <a:gd name="connsiteX2" fmla="*/ 185351 w 494270"/>
              <a:gd name="connsiteY2" fmla="*/ 384663 h 384747"/>
              <a:gd name="connsiteX3" fmla="*/ 271848 w 494270"/>
              <a:gd name="connsiteY3" fmla="*/ 38674 h 384747"/>
              <a:gd name="connsiteX4" fmla="*/ 370702 w 494270"/>
              <a:gd name="connsiteY4" fmla="*/ 285809 h 384747"/>
              <a:gd name="connsiteX5" fmla="*/ 469556 w 494270"/>
              <a:gd name="connsiteY5" fmla="*/ 236382 h 384747"/>
              <a:gd name="connsiteX6" fmla="*/ 494270 w 494270"/>
              <a:gd name="connsiteY6" fmla="*/ 236382 h 384747"/>
              <a:gd name="connsiteX0" fmla="*/ 0 w 494270"/>
              <a:gd name="connsiteY0" fmla="*/ 309587 h 420874"/>
              <a:gd name="connsiteX1" fmla="*/ 123567 w 494270"/>
              <a:gd name="connsiteY1" fmla="*/ 37739 h 420874"/>
              <a:gd name="connsiteX2" fmla="*/ 185351 w 494270"/>
              <a:gd name="connsiteY2" fmla="*/ 420798 h 420874"/>
              <a:gd name="connsiteX3" fmla="*/ 296561 w 494270"/>
              <a:gd name="connsiteY3" fmla="*/ 669 h 420874"/>
              <a:gd name="connsiteX4" fmla="*/ 370702 w 494270"/>
              <a:gd name="connsiteY4" fmla="*/ 321944 h 420874"/>
              <a:gd name="connsiteX5" fmla="*/ 469556 w 494270"/>
              <a:gd name="connsiteY5" fmla="*/ 272517 h 420874"/>
              <a:gd name="connsiteX6" fmla="*/ 494270 w 494270"/>
              <a:gd name="connsiteY6" fmla="*/ 272517 h 420874"/>
              <a:gd name="connsiteX0" fmla="*/ 0 w 494270"/>
              <a:gd name="connsiteY0" fmla="*/ 273453 h 384664"/>
              <a:gd name="connsiteX1" fmla="*/ 123567 w 494270"/>
              <a:gd name="connsiteY1" fmla="*/ 1605 h 384664"/>
              <a:gd name="connsiteX2" fmla="*/ 185351 w 494270"/>
              <a:gd name="connsiteY2" fmla="*/ 384664 h 384664"/>
              <a:gd name="connsiteX3" fmla="*/ 308918 w 494270"/>
              <a:gd name="connsiteY3" fmla="*/ 1605 h 384664"/>
              <a:gd name="connsiteX4" fmla="*/ 370702 w 494270"/>
              <a:gd name="connsiteY4" fmla="*/ 285810 h 384664"/>
              <a:gd name="connsiteX5" fmla="*/ 469556 w 494270"/>
              <a:gd name="connsiteY5" fmla="*/ 236383 h 384664"/>
              <a:gd name="connsiteX6" fmla="*/ 494270 w 494270"/>
              <a:gd name="connsiteY6" fmla="*/ 236383 h 384664"/>
              <a:gd name="connsiteX0" fmla="*/ 0 w 454409"/>
              <a:gd name="connsiteY0" fmla="*/ 285410 h 384264"/>
              <a:gd name="connsiteX1" fmla="*/ 83706 w 454409"/>
              <a:gd name="connsiteY1" fmla="*/ 1205 h 384264"/>
              <a:gd name="connsiteX2" fmla="*/ 145490 w 454409"/>
              <a:gd name="connsiteY2" fmla="*/ 384264 h 384264"/>
              <a:gd name="connsiteX3" fmla="*/ 269057 w 454409"/>
              <a:gd name="connsiteY3" fmla="*/ 1205 h 384264"/>
              <a:gd name="connsiteX4" fmla="*/ 330841 w 454409"/>
              <a:gd name="connsiteY4" fmla="*/ 285410 h 384264"/>
              <a:gd name="connsiteX5" fmla="*/ 429695 w 454409"/>
              <a:gd name="connsiteY5" fmla="*/ 235983 h 384264"/>
              <a:gd name="connsiteX6" fmla="*/ 454409 w 454409"/>
              <a:gd name="connsiteY6" fmla="*/ 235983 h 384264"/>
              <a:gd name="connsiteX0" fmla="*/ 0 w 534130"/>
              <a:gd name="connsiteY0" fmla="*/ 285410 h 384264"/>
              <a:gd name="connsiteX1" fmla="*/ 83706 w 534130"/>
              <a:gd name="connsiteY1" fmla="*/ 1205 h 384264"/>
              <a:gd name="connsiteX2" fmla="*/ 145490 w 534130"/>
              <a:gd name="connsiteY2" fmla="*/ 384264 h 384264"/>
              <a:gd name="connsiteX3" fmla="*/ 269057 w 534130"/>
              <a:gd name="connsiteY3" fmla="*/ 1205 h 384264"/>
              <a:gd name="connsiteX4" fmla="*/ 330841 w 534130"/>
              <a:gd name="connsiteY4" fmla="*/ 285410 h 384264"/>
              <a:gd name="connsiteX5" fmla="*/ 429695 w 534130"/>
              <a:gd name="connsiteY5" fmla="*/ 235983 h 384264"/>
              <a:gd name="connsiteX6" fmla="*/ 534130 w 534130"/>
              <a:gd name="connsiteY6" fmla="*/ 248339 h 384264"/>
              <a:gd name="connsiteX0" fmla="*/ 0 w 542102"/>
              <a:gd name="connsiteY0" fmla="*/ 285410 h 384264"/>
              <a:gd name="connsiteX1" fmla="*/ 83706 w 542102"/>
              <a:gd name="connsiteY1" fmla="*/ 1205 h 384264"/>
              <a:gd name="connsiteX2" fmla="*/ 145490 w 542102"/>
              <a:gd name="connsiteY2" fmla="*/ 384264 h 384264"/>
              <a:gd name="connsiteX3" fmla="*/ 269057 w 542102"/>
              <a:gd name="connsiteY3" fmla="*/ 1205 h 384264"/>
              <a:gd name="connsiteX4" fmla="*/ 330841 w 542102"/>
              <a:gd name="connsiteY4" fmla="*/ 285410 h 384264"/>
              <a:gd name="connsiteX5" fmla="*/ 429695 w 542102"/>
              <a:gd name="connsiteY5" fmla="*/ 235983 h 384264"/>
              <a:gd name="connsiteX6" fmla="*/ 542102 w 542102"/>
              <a:gd name="connsiteY6" fmla="*/ 211269 h 384264"/>
              <a:gd name="connsiteX0" fmla="*/ 0 w 542102"/>
              <a:gd name="connsiteY0" fmla="*/ 285277 h 384131"/>
              <a:gd name="connsiteX1" fmla="*/ 83706 w 542102"/>
              <a:gd name="connsiteY1" fmla="*/ 1072 h 384131"/>
              <a:gd name="connsiteX2" fmla="*/ 145490 w 542102"/>
              <a:gd name="connsiteY2" fmla="*/ 384131 h 384131"/>
              <a:gd name="connsiteX3" fmla="*/ 269057 w 542102"/>
              <a:gd name="connsiteY3" fmla="*/ 1072 h 384131"/>
              <a:gd name="connsiteX4" fmla="*/ 330841 w 542102"/>
              <a:gd name="connsiteY4" fmla="*/ 285277 h 384131"/>
              <a:gd name="connsiteX5" fmla="*/ 429695 w 542102"/>
              <a:gd name="connsiteY5" fmla="*/ 235850 h 384131"/>
              <a:gd name="connsiteX6" fmla="*/ 542102 w 542102"/>
              <a:gd name="connsiteY6" fmla="*/ 211136 h 384131"/>
              <a:gd name="connsiteX0" fmla="*/ 0 w 542102"/>
              <a:gd name="connsiteY0" fmla="*/ 284951 h 383805"/>
              <a:gd name="connsiteX1" fmla="*/ 83706 w 542102"/>
              <a:gd name="connsiteY1" fmla="*/ 746 h 383805"/>
              <a:gd name="connsiteX2" fmla="*/ 145490 w 542102"/>
              <a:gd name="connsiteY2" fmla="*/ 383805 h 383805"/>
              <a:gd name="connsiteX3" fmla="*/ 269057 w 542102"/>
              <a:gd name="connsiteY3" fmla="*/ 746 h 383805"/>
              <a:gd name="connsiteX4" fmla="*/ 330841 w 542102"/>
              <a:gd name="connsiteY4" fmla="*/ 284951 h 383805"/>
              <a:gd name="connsiteX5" fmla="*/ 429695 w 542102"/>
              <a:gd name="connsiteY5" fmla="*/ 235524 h 383805"/>
              <a:gd name="connsiteX6" fmla="*/ 542102 w 542102"/>
              <a:gd name="connsiteY6" fmla="*/ 210810 h 383805"/>
              <a:gd name="connsiteX0" fmla="*/ 0 w 576854"/>
              <a:gd name="connsiteY0" fmla="*/ 228421 h 384732"/>
              <a:gd name="connsiteX1" fmla="*/ 118458 w 576854"/>
              <a:gd name="connsiteY1" fmla="*/ 1673 h 384732"/>
              <a:gd name="connsiteX2" fmla="*/ 180242 w 576854"/>
              <a:gd name="connsiteY2" fmla="*/ 384732 h 384732"/>
              <a:gd name="connsiteX3" fmla="*/ 303809 w 576854"/>
              <a:gd name="connsiteY3" fmla="*/ 1673 h 384732"/>
              <a:gd name="connsiteX4" fmla="*/ 365593 w 576854"/>
              <a:gd name="connsiteY4" fmla="*/ 285878 h 384732"/>
              <a:gd name="connsiteX5" fmla="*/ 464447 w 576854"/>
              <a:gd name="connsiteY5" fmla="*/ 236451 h 384732"/>
              <a:gd name="connsiteX6" fmla="*/ 576854 w 576854"/>
              <a:gd name="connsiteY6" fmla="*/ 211737 h 384732"/>
              <a:gd name="connsiteX0" fmla="*/ 0 w 576854"/>
              <a:gd name="connsiteY0" fmla="*/ 228145 h 384456"/>
              <a:gd name="connsiteX1" fmla="*/ 118458 w 576854"/>
              <a:gd name="connsiteY1" fmla="*/ 1397 h 384456"/>
              <a:gd name="connsiteX2" fmla="*/ 180242 w 576854"/>
              <a:gd name="connsiteY2" fmla="*/ 384456 h 384456"/>
              <a:gd name="connsiteX3" fmla="*/ 303809 w 576854"/>
              <a:gd name="connsiteY3" fmla="*/ 1397 h 384456"/>
              <a:gd name="connsiteX4" fmla="*/ 365593 w 576854"/>
              <a:gd name="connsiteY4" fmla="*/ 285602 h 384456"/>
              <a:gd name="connsiteX5" fmla="*/ 464447 w 576854"/>
              <a:gd name="connsiteY5" fmla="*/ 236175 h 384456"/>
              <a:gd name="connsiteX6" fmla="*/ 576854 w 576854"/>
              <a:gd name="connsiteY6" fmla="*/ 211461 h 384456"/>
              <a:gd name="connsiteX0" fmla="*/ 0 w 576854"/>
              <a:gd name="connsiteY0" fmla="*/ 228099 h 384410"/>
              <a:gd name="connsiteX1" fmla="*/ 118458 w 576854"/>
              <a:gd name="connsiteY1" fmla="*/ 1351 h 384410"/>
              <a:gd name="connsiteX2" fmla="*/ 180242 w 576854"/>
              <a:gd name="connsiteY2" fmla="*/ 384410 h 384410"/>
              <a:gd name="connsiteX3" fmla="*/ 303809 w 576854"/>
              <a:gd name="connsiteY3" fmla="*/ 1351 h 384410"/>
              <a:gd name="connsiteX4" fmla="*/ 365593 w 576854"/>
              <a:gd name="connsiteY4" fmla="*/ 285556 h 384410"/>
              <a:gd name="connsiteX5" fmla="*/ 464447 w 576854"/>
              <a:gd name="connsiteY5" fmla="*/ 236129 h 384410"/>
              <a:gd name="connsiteX6" fmla="*/ 576854 w 576854"/>
              <a:gd name="connsiteY6" fmla="*/ 211415 h 384410"/>
              <a:gd name="connsiteX0" fmla="*/ 0 w 576854"/>
              <a:gd name="connsiteY0" fmla="*/ 233606 h 389917"/>
              <a:gd name="connsiteX1" fmla="*/ 118458 w 576854"/>
              <a:gd name="connsiteY1" fmla="*/ 6858 h 389917"/>
              <a:gd name="connsiteX2" fmla="*/ 180242 w 576854"/>
              <a:gd name="connsiteY2" fmla="*/ 389917 h 389917"/>
              <a:gd name="connsiteX3" fmla="*/ 303809 w 576854"/>
              <a:gd name="connsiteY3" fmla="*/ 6858 h 389917"/>
              <a:gd name="connsiteX4" fmla="*/ 365593 w 576854"/>
              <a:gd name="connsiteY4" fmla="*/ 291063 h 389917"/>
              <a:gd name="connsiteX5" fmla="*/ 464447 w 576854"/>
              <a:gd name="connsiteY5" fmla="*/ 241636 h 389917"/>
              <a:gd name="connsiteX6" fmla="*/ 576854 w 576854"/>
              <a:gd name="connsiteY6" fmla="*/ 216922 h 389917"/>
              <a:gd name="connsiteX0" fmla="*/ 0 w 579171"/>
              <a:gd name="connsiteY0" fmla="*/ 249290 h 384055"/>
              <a:gd name="connsiteX1" fmla="*/ 120775 w 579171"/>
              <a:gd name="connsiteY1" fmla="*/ 996 h 384055"/>
              <a:gd name="connsiteX2" fmla="*/ 182559 w 579171"/>
              <a:gd name="connsiteY2" fmla="*/ 384055 h 384055"/>
              <a:gd name="connsiteX3" fmla="*/ 306126 w 579171"/>
              <a:gd name="connsiteY3" fmla="*/ 996 h 384055"/>
              <a:gd name="connsiteX4" fmla="*/ 367910 w 579171"/>
              <a:gd name="connsiteY4" fmla="*/ 285201 h 384055"/>
              <a:gd name="connsiteX5" fmla="*/ 466764 w 579171"/>
              <a:gd name="connsiteY5" fmla="*/ 235774 h 384055"/>
              <a:gd name="connsiteX6" fmla="*/ 579171 w 579171"/>
              <a:gd name="connsiteY6" fmla="*/ 211060 h 384055"/>
              <a:gd name="connsiteX0" fmla="*/ 0 w 579171"/>
              <a:gd name="connsiteY0" fmla="*/ 249427 h 384192"/>
              <a:gd name="connsiteX1" fmla="*/ 120775 w 579171"/>
              <a:gd name="connsiteY1" fmla="*/ 1133 h 384192"/>
              <a:gd name="connsiteX2" fmla="*/ 182559 w 579171"/>
              <a:gd name="connsiteY2" fmla="*/ 384192 h 384192"/>
              <a:gd name="connsiteX3" fmla="*/ 306126 w 579171"/>
              <a:gd name="connsiteY3" fmla="*/ 1133 h 384192"/>
              <a:gd name="connsiteX4" fmla="*/ 367910 w 579171"/>
              <a:gd name="connsiteY4" fmla="*/ 285338 h 384192"/>
              <a:gd name="connsiteX5" fmla="*/ 466764 w 579171"/>
              <a:gd name="connsiteY5" fmla="*/ 235911 h 384192"/>
              <a:gd name="connsiteX6" fmla="*/ 579171 w 579171"/>
              <a:gd name="connsiteY6" fmla="*/ 211197 h 384192"/>
              <a:gd name="connsiteX0" fmla="*/ 0 w 613923"/>
              <a:gd name="connsiteY0" fmla="*/ 242389 h 384336"/>
              <a:gd name="connsiteX1" fmla="*/ 155527 w 613923"/>
              <a:gd name="connsiteY1" fmla="*/ 1277 h 384336"/>
              <a:gd name="connsiteX2" fmla="*/ 217311 w 613923"/>
              <a:gd name="connsiteY2" fmla="*/ 384336 h 384336"/>
              <a:gd name="connsiteX3" fmla="*/ 340878 w 613923"/>
              <a:gd name="connsiteY3" fmla="*/ 1277 h 384336"/>
              <a:gd name="connsiteX4" fmla="*/ 402662 w 613923"/>
              <a:gd name="connsiteY4" fmla="*/ 285482 h 384336"/>
              <a:gd name="connsiteX5" fmla="*/ 501516 w 613923"/>
              <a:gd name="connsiteY5" fmla="*/ 236055 h 384336"/>
              <a:gd name="connsiteX6" fmla="*/ 613923 w 613923"/>
              <a:gd name="connsiteY6" fmla="*/ 211341 h 384336"/>
              <a:gd name="connsiteX0" fmla="*/ 0 w 613923"/>
              <a:gd name="connsiteY0" fmla="*/ 242222 h 384169"/>
              <a:gd name="connsiteX1" fmla="*/ 155527 w 613923"/>
              <a:gd name="connsiteY1" fmla="*/ 1110 h 384169"/>
              <a:gd name="connsiteX2" fmla="*/ 217311 w 613923"/>
              <a:gd name="connsiteY2" fmla="*/ 384169 h 384169"/>
              <a:gd name="connsiteX3" fmla="*/ 340878 w 613923"/>
              <a:gd name="connsiteY3" fmla="*/ 1110 h 384169"/>
              <a:gd name="connsiteX4" fmla="*/ 402662 w 613923"/>
              <a:gd name="connsiteY4" fmla="*/ 285315 h 384169"/>
              <a:gd name="connsiteX5" fmla="*/ 501516 w 613923"/>
              <a:gd name="connsiteY5" fmla="*/ 235888 h 384169"/>
              <a:gd name="connsiteX6" fmla="*/ 613923 w 613923"/>
              <a:gd name="connsiteY6" fmla="*/ 211174 h 384169"/>
              <a:gd name="connsiteX0" fmla="*/ 0 w 660259"/>
              <a:gd name="connsiteY0" fmla="*/ 245750 h 384106"/>
              <a:gd name="connsiteX1" fmla="*/ 201863 w 660259"/>
              <a:gd name="connsiteY1" fmla="*/ 1047 h 384106"/>
              <a:gd name="connsiteX2" fmla="*/ 263647 w 660259"/>
              <a:gd name="connsiteY2" fmla="*/ 384106 h 384106"/>
              <a:gd name="connsiteX3" fmla="*/ 387214 w 660259"/>
              <a:gd name="connsiteY3" fmla="*/ 1047 h 384106"/>
              <a:gd name="connsiteX4" fmla="*/ 448998 w 660259"/>
              <a:gd name="connsiteY4" fmla="*/ 285252 h 384106"/>
              <a:gd name="connsiteX5" fmla="*/ 547852 w 660259"/>
              <a:gd name="connsiteY5" fmla="*/ 235825 h 384106"/>
              <a:gd name="connsiteX6" fmla="*/ 660259 w 660259"/>
              <a:gd name="connsiteY6" fmla="*/ 211111 h 38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0259" h="384106">
                <a:moveTo>
                  <a:pt x="0" y="245750"/>
                </a:moveTo>
                <a:cubicBezTo>
                  <a:pt x="162177" y="344747"/>
                  <a:pt x="157922" y="-22012"/>
                  <a:pt x="201863" y="1047"/>
                </a:cubicBezTo>
                <a:cubicBezTo>
                  <a:pt x="245804" y="24106"/>
                  <a:pt x="232755" y="384106"/>
                  <a:pt x="263647" y="384106"/>
                </a:cubicBezTo>
                <a:cubicBezTo>
                  <a:pt x="294539" y="384106"/>
                  <a:pt x="356322" y="17523"/>
                  <a:pt x="387214" y="1047"/>
                </a:cubicBezTo>
                <a:cubicBezTo>
                  <a:pt x="418106" y="-15429"/>
                  <a:pt x="422225" y="246122"/>
                  <a:pt x="448998" y="285252"/>
                </a:cubicBezTo>
                <a:cubicBezTo>
                  <a:pt x="475771" y="324382"/>
                  <a:pt x="512642" y="248182"/>
                  <a:pt x="547852" y="235825"/>
                </a:cubicBezTo>
                <a:cubicBezTo>
                  <a:pt x="583062" y="223468"/>
                  <a:pt x="658199" y="206992"/>
                  <a:pt x="660259" y="211111"/>
                </a:cubicBezTo>
              </a:path>
            </a:pathLst>
          </a:custGeom>
          <a:noFill/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752B1E92-F617-544C-B6E8-475D00C42B58}"/>
              </a:ext>
            </a:extLst>
          </p:cNvPr>
          <p:cNvSpPr/>
          <p:nvPr/>
        </p:nvSpPr>
        <p:spPr bwMode="auto">
          <a:xfrm rot="19040658">
            <a:off x="5201798" y="3128527"/>
            <a:ext cx="904839" cy="339606"/>
          </a:xfrm>
          <a:custGeom>
            <a:avLst/>
            <a:gdLst>
              <a:gd name="connsiteX0" fmla="*/ 0 w 494270"/>
              <a:gd name="connsiteY0" fmla="*/ 273452 h 384747"/>
              <a:gd name="connsiteX1" fmla="*/ 123567 w 494270"/>
              <a:gd name="connsiteY1" fmla="*/ 1604 h 384747"/>
              <a:gd name="connsiteX2" fmla="*/ 185351 w 494270"/>
              <a:gd name="connsiteY2" fmla="*/ 384663 h 384747"/>
              <a:gd name="connsiteX3" fmla="*/ 271848 w 494270"/>
              <a:gd name="connsiteY3" fmla="*/ 38674 h 384747"/>
              <a:gd name="connsiteX4" fmla="*/ 370702 w 494270"/>
              <a:gd name="connsiteY4" fmla="*/ 285809 h 384747"/>
              <a:gd name="connsiteX5" fmla="*/ 469556 w 494270"/>
              <a:gd name="connsiteY5" fmla="*/ 236382 h 384747"/>
              <a:gd name="connsiteX6" fmla="*/ 494270 w 494270"/>
              <a:gd name="connsiteY6" fmla="*/ 236382 h 384747"/>
              <a:gd name="connsiteX0" fmla="*/ 0 w 494270"/>
              <a:gd name="connsiteY0" fmla="*/ 309587 h 420874"/>
              <a:gd name="connsiteX1" fmla="*/ 123567 w 494270"/>
              <a:gd name="connsiteY1" fmla="*/ 37739 h 420874"/>
              <a:gd name="connsiteX2" fmla="*/ 185351 w 494270"/>
              <a:gd name="connsiteY2" fmla="*/ 420798 h 420874"/>
              <a:gd name="connsiteX3" fmla="*/ 296561 w 494270"/>
              <a:gd name="connsiteY3" fmla="*/ 669 h 420874"/>
              <a:gd name="connsiteX4" fmla="*/ 370702 w 494270"/>
              <a:gd name="connsiteY4" fmla="*/ 321944 h 420874"/>
              <a:gd name="connsiteX5" fmla="*/ 469556 w 494270"/>
              <a:gd name="connsiteY5" fmla="*/ 272517 h 420874"/>
              <a:gd name="connsiteX6" fmla="*/ 494270 w 494270"/>
              <a:gd name="connsiteY6" fmla="*/ 272517 h 420874"/>
              <a:gd name="connsiteX0" fmla="*/ 0 w 494270"/>
              <a:gd name="connsiteY0" fmla="*/ 273453 h 384664"/>
              <a:gd name="connsiteX1" fmla="*/ 123567 w 494270"/>
              <a:gd name="connsiteY1" fmla="*/ 1605 h 384664"/>
              <a:gd name="connsiteX2" fmla="*/ 185351 w 494270"/>
              <a:gd name="connsiteY2" fmla="*/ 384664 h 384664"/>
              <a:gd name="connsiteX3" fmla="*/ 308918 w 494270"/>
              <a:gd name="connsiteY3" fmla="*/ 1605 h 384664"/>
              <a:gd name="connsiteX4" fmla="*/ 370702 w 494270"/>
              <a:gd name="connsiteY4" fmla="*/ 285810 h 384664"/>
              <a:gd name="connsiteX5" fmla="*/ 469556 w 494270"/>
              <a:gd name="connsiteY5" fmla="*/ 236383 h 384664"/>
              <a:gd name="connsiteX6" fmla="*/ 494270 w 494270"/>
              <a:gd name="connsiteY6" fmla="*/ 236383 h 384664"/>
              <a:gd name="connsiteX0" fmla="*/ 0 w 454409"/>
              <a:gd name="connsiteY0" fmla="*/ 285410 h 384264"/>
              <a:gd name="connsiteX1" fmla="*/ 83706 w 454409"/>
              <a:gd name="connsiteY1" fmla="*/ 1205 h 384264"/>
              <a:gd name="connsiteX2" fmla="*/ 145490 w 454409"/>
              <a:gd name="connsiteY2" fmla="*/ 384264 h 384264"/>
              <a:gd name="connsiteX3" fmla="*/ 269057 w 454409"/>
              <a:gd name="connsiteY3" fmla="*/ 1205 h 384264"/>
              <a:gd name="connsiteX4" fmla="*/ 330841 w 454409"/>
              <a:gd name="connsiteY4" fmla="*/ 285410 h 384264"/>
              <a:gd name="connsiteX5" fmla="*/ 429695 w 454409"/>
              <a:gd name="connsiteY5" fmla="*/ 235983 h 384264"/>
              <a:gd name="connsiteX6" fmla="*/ 454409 w 454409"/>
              <a:gd name="connsiteY6" fmla="*/ 235983 h 384264"/>
              <a:gd name="connsiteX0" fmla="*/ 0 w 534130"/>
              <a:gd name="connsiteY0" fmla="*/ 285410 h 384264"/>
              <a:gd name="connsiteX1" fmla="*/ 83706 w 534130"/>
              <a:gd name="connsiteY1" fmla="*/ 1205 h 384264"/>
              <a:gd name="connsiteX2" fmla="*/ 145490 w 534130"/>
              <a:gd name="connsiteY2" fmla="*/ 384264 h 384264"/>
              <a:gd name="connsiteX3" fmla="*/ 269057 w 534130"/>
              <a:gd name="connsiteY3" fmla="*/ 1205 h 384264"/>
              <a:gd name="connsiteX4" fmla="*/ 330841 w 534130"/>
              <a:gd name="connsiteY4" fmla="*/ 285410 h 384264"/>
              <a:gd name="connsiteX5" fmla="*/ 429695 w 534130"/>
              <a:gd name="connsiteY5" fmla="*/ 235983 h 384264"/>
              <a:gd name="connsiteX6" fmla="*/ 534130 w 534130"/>
              <a:gd name="connsiteY6" fmla="*/ 248339 h 384264"/>
              <a:gd name="connsiteX0" fmla="*/ 0 w 542102"/>
              <a:gd name="connsiteY0" fmla="*/ 285410 h 384264"/>
              <a:gd name="connsiteX1" fmla="*/ 83706 w 542102"/>
              <a:gd name="connsiteY1" fmla="*/ 1205 h 384264"/>
              <a:gd name="connsiteX2" fmla="*/ 145490 w 542102"/>
              <a:gd name="connsiteY2" fmla="*/ 384264 h 384264"/>
              <a:gd name="connsiteX3" fmla="*/ 269057 w 542102"/>
              <a:gd name="connsiteY3" fmla="*/ 1205 h 384264"/>
              <a:gd name="connsiteX4" fmla="*/ 330841 w 542102"/>
              <a:gd name="connsiteY4" fmla="*/ 285410 h 384264"/>
              <a:gd name="connsiteX5" fmla="*/ 429695 w 542102"/>
              <a:gd name="connsiteY5" fmla="*/ 235983 h 384264"/>
              <a:gd name="connsiteX6" fmla="*/ 542102 w 542102"/>
              <a:gd name="connsiteY6" fmla="*/ 211269 h 384264"/>
              <a:gd name="connsiteX0" fmla="*/ 0 w 542102"/>
              <a:gd name="connsiteY0" fmla="*/ 285277 h 384131"/>
              <a:gd name="connsiteX1" fmla="*/ 83706 w 542102"/>
              <a:gd name="connsiteY1" fmla="*/ 1072 h 384131"/>
              <a:gd name="connsiteX2" fmla="*/ 145490 w 542102"/>
              <a:gd name="connsiteY2" fmla="*/ 384131 h 384131"/>
              <a:gd name="connsiteX3" fmla="*/ 269057 w 542102"/>
              <a:gd name="connsiteY3" fmla="*/ 1072 h 384131"/>
              <a:gd name="connsiteX4" fmla="*/ 330841 w 542102"/>
              <a:gd name="connsiteY4" fmla="*/ 285277 h 384131"/>
              <a:gd name="connsiteX5" fmla="*/ 429695 w 542102"/>
              <a:gd name="connsiteY5" fmla="*/ 235850 h 384131"/>
              <a:gd name="connsiteX6" fmla="*/ 542102 w 542102"/>
              <a:gd name="connsiteY6" fmla="*/ 211136 h 384131"/>
              <a:gd name="connsiteX0" fmla="*/ 0 w 542102"/>
              <a:gd name="connsiteY0" fmla="*/ 284951 h 383805"/>
              <a:gd name="connsiteX1" fmla="*/ 83706 w 542102"/>
              <a:gd name="connsiteY1" fmla="*/ 746 h 383805"/>
              <a:gd name="connsiteX2" fmla="*/ 145490 w 542102"/>
              <a:gd name="connsiteY2" fmla="*/ 383805 h 383805"/>
              <a:gd name="connsiteX3" fmla="*/ 269057 w 542102"/>
              <a:gd name="connsiteY3" fmla="*/ 746 h 383805"/>
              <a:gd name="connsiteX4" fmla="*/ 330841 w 542102"/>
              <a:gd name="connsiteY4" fmla="*/ 284951 h 383805"/>
              <a:gd name="connsiteX5" fmla="*/ 429695 w 542102"/>
              <a:gd name="connsiteY5" fmla="*/ 235524 h 383805"/>
              <a:gd name="connsiteX6" fmla="*/ 542102 w 542102"/>
              <a:gd name="connsiteY6" fmla="*/ 210810 h 383805"/>
              <a:gd name="connsiteX0" fmla="*/ 0 w 576854"/>
              <a:gd name="connsiteY0" fmla="*/ 228421 h 384732"/>
              <a:gd name="connsiteX1" fmla="*/ 118458 w 576854"/>
              <a:gd name="connsiteY1" fmla="*/ 1673 h 384732"/>
              <a:gd name="connsiteX2" fmla="*/ 180242 w 576854"/>
              <a:gd name="connsiteY2" fmla="*/ 384732 h 384732"/>
              <a:gd name="connsiteX3" fmla="*/ 303809 w 576854"/>
              <a:gd name="connsiteY3" fmla="*/ 1673 h 384732"/>
              <a:gd name="connsiteX4" fmla="*/ 365593 w 576854"/>
              <a:gd name="connsiteY4" fmla="*/ 285878 h 384732"/>
              <a:gd name="connsiteX5" fmla="*/ 464447 w 576854"/>
              <a:gd name="connsiteY5" fmla="*/ 236451 h 384732"/>
              <a:gd name="connsiteX6" fmla="*/ 576854 w 576854"/>
              <a:gd name="connsiteY6" fmla="*/ 211737 h 384732"/>
              <a:gd name="connsiteX0" fmla="*/ 0 w 576854"/>
              <a:gd name="connsiteY0" fmla="*/ 228145 h 384456"/>
              <a:gd name="connsiteX1" fmla="*/ 118458 w 576854"/>
              <a:gd name="connsiteY1" fmla="*/ 1397 h 384456"/>
              <a:gd name="connsiteX2" fmla="*/ 180242 w 576854"/>
              <a:gd name="connsiteY2" fmla="*/ 384456 h 384456"/>
              <a:gd name="connsiteX3" fmla="*/ 303809 w 576854"/>
              <a:gd name="connsiteY3" fmla="*/ 1397 h 384456"/>
              <a:gd name="connsiteX4" fmla="*/ 365593 w 576854"/>
              <a:gd name="connsiteY4" fmla="*/ 285602 h 384456"/>
              <a:gd name="connsiteX5" fmla="*/ 464447 w 576854"/>
              <a:gd name="connsiteY5" fmla="*/ 236175 h 384456"/>
              <a:gd name="connsiteX6" fmla="*/ 576854 w 576854"/>
              <a:gd name="connsiteY6" fmla="*/ 211461 h 384456"/>
              <a:gd name="connsiteX0" fmla="*/ 0 w 576854"/>
              <a:gd name="connsiteY0" fmla="*/ 228099 h 384410"/>
              <a:gd name="connsiteX1" fmla="*/ 118458 w 576854"/>
              <a:gd name="connsiteY1" fmla="*/ 1351 h 384410"/>
              <a:gd name="connsiteX2" fmla="*/ 180242 w 576854"/>
              <a:gd name="connsiteY2" fmla="*/ 384410 h 384410"/>
              <a:gd name="connsiteX3" fmla="*/ 303809 w 576854"/>
              <a:gd name="connsiteY3" fmla="*/ 1351 h 384410"/>
              <a:gd name="connsiteX4" fmla="*/ 365593 w 576854"/>
              <a:gd name="connsiteY4" fmla="*/ 285556 h 384410"/>
              <a:gd name="connsiteX5" fmla="*/ 464447 w 576854"/>
              <a:gd name="connsiteY5" fmla="*/ 236129 h 384410"/>
              <a:gd name="connsiteX6" fmla="*/ 576854 w 576854"/>
              <a:gd name="connsiteY6" fmla="*/ 211415 h 384410"/>
              <a:gd name="connsiteX0" fmla="*/ 0 w 576854"/>
              <a:gd name="connsiteY0" fmla="*/ 233606 h 389917"/>
              <a:gd name="connsiteX1" fmla="*/ 118458 w 576854"/>
              <a:gd name="connsiteY1" fmla="*/ 6858 h 389917"/>
              <a:gd name="connsiteX2" fmla="*/ 180242 w 576854"/>
              <a:gd name="connsiteY2" fmla="*/ 389917 h 389917"/>
              <a:gd name="connsiteX3" fmla="*/ 303809 w 576854"/>
              <a:gd name="connsiteY3" fmla="*/ 6858 h 389917"/>
              <a:gd name="connsiteX4" fmla="*/ 365593 w 576854"/>
              <a:gd name="connsiteY4" fmla="*/ 291063 h 389917"/>
              <a:gd name="connsiteX5" fmla="*/ 464447 w 576854"/>
              <a:gd name="connsiteY5" fmla="*/ 241636 h 389917"/>
              <a:gd name="connsiteX6" fmla="*/ 576854 w 576854"/>
              <a:gd name="connsiteY6" fmla="*/ 216922 h 389917"/>
              <a:gd name="connsiteX0" fmla="*/ 0 w 579171"/>
              <a:gd name="connsiteY0" fmla="*/ 249290 h 384055"/>
              <a:gd name="connsiteX1" fmla="*/ 120775 w 579171"/>
              <a:gd name="connsiteY1" fmla="*/ 996 h 384055"/>
              <a:gd name="connsiteX2" fmla="*/ 182559 w 579171"/>
              <a:gd name="connsiteY2" fmla="*/ 384055 h 384055"/>
              <a:gd name="connsiteX3" fmla="*/ 306126 w 579171"/>
              <a:gd name="connsiteY3" fmla="*/ 996 h 384055"/>
              <a:gd name="connsiteX4" fmla="*/ 367910 w 579171"/>
              <a:gd name="connsiteY4" fmla="*/ 285201 h 384055"/>
              <a:gd name="connsiteX5" fmla="*/ 466764 w 579171"/>
              <a:gd name="connsiteY5" fmla="*/ 235774 h 384055"/>
              <a:gd name="connsiteX6" fmla="*/ 579171 w 579171"/>
              <a:gd name="connsiteY6" fmla="*/ 211060 h 384055"/>
              <a:gd name="connsiteX0" fmla="*/ 0 w 579171"/>
              <a:gd name="connsiteY0" fmla="*/ 249427 h 384192"/>
              <a:gd name="connsiteX1" fmla="*/ 120775 w 579171"/>
              <a:gd name="connsiteY1" fmla="*/ 1133 h 384192"/>
              <a:gd name="connsiteX2" fmla="*/ 182559 w 579171"/>
              <a:gd name="connsiteY2" fmla="*/ 384192 h 384192"/>
              <a:gd name="connsiteX3" fmla="*/ 306126 w 579171"/>
              <a:gd name="connsiteY3" fmla="*/ 1133 h 384192"/>
              <a:gd name="connsiteX4" fmla="*/ 367910 w 579171"/>
              <a:gd name="connsiteY4" fmla="*/ 285338 h 384192"/>
              <a:gd name="connsiteX5" fmla="*/ 466764 w 579171"/>
              <a:gd name="connsiteY5" fmla="*/ 235911 h 384192"/>
              <a:gd name="connsiteX6" fmla="*/ 579171 w 579171"/>
              <a:gd name="connsiteY6" fmla="*/ 211197 h 384192"/>
              <a:gd name="connsiteX0" fmla="*/ 0 w 613923"/>
              <a:gd name="connsiteY0" fmla="*/ 242389 h 384336"/>
              <a:gd name="connsiteX1" fmla="*/ 155527 w 613923"/>
              <a:gd name="connsiteY1" fmla="*/ 1277 h 384336"/>
              <a:gd name="connsiteX2" fmla="*/ 217311 w 613923"/>
              <a:gd name="connsiteY2" fmla="*/ 384336 h 384336"/>
              <a:gd name="connsiteX3" fmla="*/ 340878 w 613923"/>
              <a:gd name="connsiteY3" fmla="*/ 1277 h 384336"/>
              <a:gd name="connsiteX4" fmla="*/ 402662 w 613923"/>
              <a:gd name="connsiteY4" fmla="*/ 285482 h 384336"/>
              <a:gd name="connsiteX5" fmla="*/ 501516 w 613923"/>
              <a:gd name="connsiteY5" fmla="*/ 236055 h 384336"/>
              <a:gd name="connsiteX6" fmla="*/ 613923 w 613923"/>
              <a:gd name="connsiteY6" fmla="*/ 211341 h 384336"/>
              <a:gd name="connsiteX0" fmla="*/ 0 w 613923"/>
              <a:gd name="connsiteY0" fmla="*/ 242222 h 384169"/>
              <a:gd name="connsiteX1" fmla="*/ 155527 w 613923"/>
              <a:gd name="connsiteY1" fmla="*/ 1110 h 384169"/>
              <a:gd name="connsiteX2" fmla="*/ 217311 w 613923"/>
              <a:gd name="connsiteY2" fmla="*/ 384169 h 384169"/>
              <a:gd name="connsiteX3" fmla="*/ 340878 w 613923"/>
              <a:gd name="connsiteY3" fmla="*/ 1110 h 384169"/>
              <a:gd name="connsiteX4" fmla="*/ 402662 w 613923"/>
              <a:gd name="connsiteY4" fmla="*/ 285315 h 384169"/>
              <a:gd name="connsiteX5" fmla="*/ 501516 w 613923"/>
              <a:gd name="connsiteY5" fmla="*/ 235888 h 384169"/>
              <a:gd name="connsiteX6" fmla="*/ 613923 w 613923"/>
              <a:gd name="connsiteY6" fmla="*/ 211174 h 384169"/>
              <a:gd name="connsiteX0" fmla="*/ 0 w 660259"/>
              <a:gd name="connsiteY0" fmla="*/ 245750 h 384106"/>
              <a:gd name="connsiteX1" fmla="*/ 201863 w 660259"/>
              <a:gd name="connsiteY1" fmla="*/ 1047 h 384106"/>
              <a:gd name="connsiteX2" fmla="*/ 263647 w 660259"/>
              <a:gd name="connsiteY2" fmla="*/ 384106 h 384106"/>
              <a:gd name="connsiteX3" fmla="*/ 387214 w 660259"/>
              <a:gd name="connsiteY3" fmla="*/ 1047 h 384106"/>
              <a:gd name="connsiteX4" fmla="*/ 448998 w 660259"/>
              <a:gd name="connsiteY4" fmla="*/ 285252 h 384106"/>
              <a:gd name="connsiteX5" fmla="*/ 547852 w 660259"/>
              <a:gd name="connsiteY5" fmla="*/ 235825 h 384106"/>
              <a:gd name="connsiteX6" fmla="*/ 660259 w 660259"/>
              <a:gd name="connsiteY6" fmla="*/ 211111 h 38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0259" h="384106">
                <a:moveTo>
                  <a:pt x="0" y="245750"/>
                </a:moveTo>
                <a:cubicBezTo>
                  <a:pt x="162177" y="344747"/>
                  <a:pt x="157922" y="-22012"/>
                  <a:pt x="201863" y="1047"/>
                </a:cubicBezTo>
                <a:cubicBezTo>
                  <a:pt x="245804" y="24106"/>
                  <a:pt x="232755" y="384106"/>
                  <a:pt x="263647" y="384106"/>
                </a:cubicBezTo>
                <a:cubicBezTo>
                  <a:pt x="294539" y="384106"/>
                  <a:pt x="356322" y="17523"/>
                  <a:pt x="387214" y="1047"/>
                </a:cubicBezTo>
                <a:cubicBezTo>
                  <a:pt x="418106" y="-15429"/>
                  <a:pt x="422225" y="246122"/>
                  <a:pt x="448998" y="285252"/>
                </a:cubicBezTo>
                <a:cubicBezTo>
                  <a:pt x="475771" y="324382"/>
                  <a:pt x="512642" y="248182"/>
                  <a:pt x="547852" y="235825"/>
                </a:cubicBezTo>
                <a:cubicBezTo>
                  <a:pt x="583062" y="223468"/>
                  <a:pt x="658199" y="206992"/>
                  <a:pt x="660259" y="211111"/>
                </a:cubicBezTo>
              </a:path>
            </a:pathLst>
          </a:custGeom>
          <a:noFill/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D9B714FE-34A9-D24A-B087-9AC6011C500F}"/>
              </a:ext>
            </a:extLst>
          </p:cNvPr>
          <p:cNvSpPr/>
          <p:nvPr/>
        </p:nvSpPr>
        <p:spPr bwMode="auto">
          <a:xfrm rot="2653144">
            <a:off x="5970466" y="3135562"/>
            <a:ext cx="768908" cy="288588"/>
          </a:xfrm>
          <a:custGeom>
            <a:avLst/>
            <a:gdLst>
              <a:gd name="connsiteX0" fmla="*/ 0 w 494270"/>
              <a:gd name="connsiteY0" fmla="*/ 273452 h 384747"/>
              <a:gd name="connsiteX1" fmla="*/ 123567 w 494270"/>
              <a:gd name="connsiteY1" fmla="*/ 1604 h 384747"/>
              <a:gd name="connsiteX2" fmla="*/ 185351 w 494270"/>
              <a:gd name="connsiteY2" fmla="*/ 384663 h 384747"/>
              <a:gd name="connsiteX3" fmla="*/ 271848 w 494270"/>
              <a:gd name="connsiteY3" fmla="*/ 38674 h 384747"/>
              <a:gd name="connsiteX4" fmla="*/ 370702 w 494270"/>
              <a:gd name="connsiteY4" fmla="*/ 285809 h 384747"/>
              <a:gd name="connsiteX5" fmla="*/ 469556 w 494270"/>
              <a:gd name="connsiteY5" fmla="*/ 236382 h 384747"/>
              <a:gd name="connsiteX6" fmla="*/ 494270 w 494270"/>
              <a:gd name="connsiteY6" fmla="*/ 236382 h 384747"/>
              <a:gd name="connsiteX0" fmla="*/ 0 w 494270"/>
              <a:gd name="connsiteY0" fmla="*/ 309587 h 420874"/>
              <a:gd name="connsiteX1" fmla="*/ 123567 w 494270"/>
              <a:gd name="connsiteY1" fmla="*/ 37739 h 420874"/>
              <a:gd name="connsiteX2" fmla="*/ 185351 w 494270"/>
              <a:gd name="connsiteY2" fmla="*/ 420798 h 420874"/>
              <a:gd name="connsiteX3" fmla="*/ 296561 w 494270"/>
              <a:gd name="connsiteY3" fmla="*/ 669 h 420874"/>
              <a:gd name="connsiteX4" fmla="*/ 370702 w 494270"/>
              <a:gd name="connsiteY4" fmla="*/ 321944 h 420874"/>
              <a:gd name="connsiteX5" fmla="*/ 469556 w 494270"/>
              <a:gd name="connsiteY5" fmla="*/ 272517 h 420874"/>
              <a:gd name="connsiteX6" fmla="*/ 494270 w 494270"/>
              <a:gd name="connsiteY6" fmla="*/ 272517 h 420874"/>
              <a:gd name="connsiteX0" fmla="*/ 0 w 494270"/>
              <a:gd name="connsiteY0" fmla="*/ 273453 h 384664"/>
              <a:gd name="connsiteX1" fmla="*/ 123567 w 494270"/>
              <a:gd name="connsiteY1" fmla="*/ 1605 h 384664"/>
              <a:gd name="connsiteX2" fmla="*/ 185351 w 494270"/>
              <a:gd name="connsiteY2" fmla="*/ 384664 h 384664"/>
              <a:gd name="connsiteX3" fmla="*/ 308918 w 494270"/>
              <a:gd name="connsiteY3" fmla="*/ 1605 h 384664"/>
              <a:gd name="connsiteX4" fmla="*/ 370702 w 494270"/>
              <a:gd name="connsiteY4" fmla="*/ 285810 h 384664"/>
              <a:gd name="connsiteX5" fmla="*/ 469556 w 494270"/>
              <a:gd name="connsiteY5" fmla="*/ 236383 h 384664"/>
              <a:gd name="connsiteX6" fmla="*/ 494270 w 494270"/>
              <a:gd name="connsiteY6" fmla="*/ 236383 h 384664"/>
              <a:gd name="connsiteX0" fmla="*/ 0 w 454409"/>
              <a:gd name="connsiteY0" fmla="*/ 285410 h 384264"/>
              <a:gd name="connsiteX1" fmla="*/ 83706 w 454409"/>
              <a:gd name="connsiteY1" fmla="*/ 1205 h 384264"/>
              <a:gd name="connsiteX2" fmla="*/ 145490 w 454409"/>
              <a:gd name="connsiteY2" fmla="*/ 384264 h 384264"/>
              <a:gd name="connsiteX3" fmla="*/ 269057 w 454409"/>
              <a:gd name="connsiteY3" fmla="*/ 1205 h 384264"/>
              <a:gd name="connsiteX4" fmla="*/ 330841 w 454409"/>
              <a:gd name="connsiteY4" fmla="*/ 285410 h 384264"/>
              <a:gd name="connsiteX5" fmla="*/ 429695 w 454409"/>
              <a:gd name="connsiteY5" fmla="*/ 235983 h 384264"/>
              <a:gd name="connsiteX6" fmla="*/ 454409 w 454409"/>
              <a:gd name="connsiteY6" fmla="*/ 235983 h 384264"/>
              <a:gd name="connsiteX0" fmla="*/ 0 w 534130"/>
              <a:gd name="connsiteY0" fmla="*/ 285410 h 384264"/>
              <a:gd name="connsiteX1" fmla="*/ 83706 w 534130"/>
              <a:gd name="connsiteY1" fmla="*/ 1205 h 384264"/>
              <a:gd name="connsiteX2" fmla="*/ 145490 w 534130"/>
              <a:gd name="connsiteY2" fmla="*/ 384264 h 384264"/>
              <a:gd name="connsiteX3" fmla="*/ 269057 w 534130"/>
              <a:gd name="connsiteY3" fmla="*/ 1205 h 384264"/>
              <a:gd name="connsiteX4" fmla="*/ 330841 w 534130"/>
              <a:gd name="connsiteY4" fmla="*/ 285410 h 384264"/>
              <a:gd name="connsiteX5" fmla="*/ 429695 w 534130"/>
              <a:gd name="connsiteY5" fmla="*/ 235983 h 384264"/>
              <a:gd name="connsiteX6" fmla="*/ 534130 w 534130"/>
              <a:gd name="connsiteY6" fmla="*/ 248339 h 384264"/>
              <a:gd name="connsiteX0" fmla="*/ 0 w 542102"/>
              <a:gd name="connsiteY0" fmla="*/ 285410 h 384264"/>
              <a:gd name="connsiteX1" fmla="*/ 83706 w 542102"/>
              <a:gd name="connsiteY1" fmla="*/ 1205 h 384264"/>
              <a:gd name="connsiteX2" fmla="*/ 145490 w 542102"/>
              <a:gd name="connsiteY2" fmla="*/ 384264 h 384264"/>
              <a:gd name="connsiteX3" fmla="*/ 269057 w 542102"/>
              <a:gd name="connsiteY3" fmla="*/ 1205 h 384264"/>
              <a:gd name="connsiteX4" fmla="*/ 330841 w 542102"/>
              <a:gd name="connsiteY4" fmla="*/ 285410 h 384264"/>
              <a:gd name="connsiteX5" fmla="*/ 429695 w 542102"/>
              <a:gd name="connsiteY5" fmla="*/ 235983 h 384264"/>
              <a:gd name="connsiteX6" fmla="*/ 542102 w 542102"/>
              <a:gd name="connsiteY6" fmla="*/ 211269 h 384264"/>
              <a:gd name="connsiteX0" fmla="*/ 0 w 542102"/>
              <a:gd name="connsiteY0" fmla="*/ 285277 h 384131"/>
              <a:gd name="connsiteX1" fmla="*/ 83706 w 542102"/>
              <a:gd name="connsiteY1" fmla="*/ 1072 h 384131"/>
              <a:gd name="connsiteX2" fmla="*/ 145490 w 542102"/>
              <a:gd name="connsiteY2" fmla="*/ 384131 h 384131"/>
              <a:gd name="connsiteX3" fmla="*/ 269057 w 542102"/>
              <a:gd name="connsiteY3" fmla="*/ 1072 h 384131"/>
              <a:gd name="connsiteX4" fmla="*/ 330841 w 542102"/>
              <a:gd name="connsiteY4" fmla="*/ 285277 h 384131"/>
              <a:gd name="connsiteX5" fmla="*/ 429695 w 542102"/>
              <a:gd name="connsiteY5" fmla="*/ 235850 h 384131"/>
              <a:gd name="connsiteX6" fmla="*/ 542102 w 542102"/>
              <a:gd name="connsiteY6" fmla="*/ 211136 h 384131"/>
              <a:gd name="connsiteX0" fmla="*/ 0 w 542102"/>
              <a:gd name="connsiteY0" fmla="*/ 284951 h 383805"/>
              <a:gd name="connsiteX1" fmla="*/ 83706 w 542102"/>
              <a:gd name="connsiteY1" fmla="*/ 746 h 383805"/>
              <a:gd name="connsiteX2" fmla="*/ 145490 w 542102"/>
              <a:gd name="connsiteY2" fmla="*/ 383805 h 383805"/>
              <a:gd name="connsiteX3" fmla="*/ 269057 w 542102"/>
              <a:gd name="connsiteY3" fmla="*/ 746 h 383805"/>
              <a:gd name="connsiteX4" fmla="*/ 330841 w 542102"/>
              <a:gd name="connsiteY4" fmla="*/ 284951 h 383805"/>
              <a:gd name="connsiteX5" fmla="*/ 429695 w 542102"/>
              <a:gd name="connsiteY5" fmla="*/ 235524 h 383805"/>
              <a:gd name="connsiteX6" fmla="*/ 542102 w 542102"/>
              <a:gd name="connsiteY6" fmla="*/ 210810 h 383805"/>
              <a:gd name="connsiteX0" fmla="*/ 0 w 576854"/>
              <a:gd name="connsiteY0" fmla="*/ 228421 h 384732"/>
              <a:gd name="connsiteX1" fmla="*/ 118458 w 576854"/>
              <a:gd name="connsiteY1" fmla="*/ 1673 h 384732"/>
              <a:gd name="connsiteX2" fmla="*/ 180242 w 576854"/>
              <a:gd name="connsiteY2" fmla="*/ 384732 h 384732"/>
              <a:gd name="connsiteX3" fmla="*/ 303809 w 576854"/>
              <a:gd name="connsiteY3" fmla="*/ 1673 h 384732"/>
              <a:gd name="connsiteX4" fmla="*/ 365593 w 576854"/>
              <a:gd name="connsiteY4" fmla="*/ 285878 h 384732"/>
              <a:gd name="connsiteX5" fmla="*/ 464447 w 576854"/>
              <a:gd name="connsiteY5" fmla="*/ 236451 h 384732"/>
              <a:gd name="connsiteX6" fmla="*/ 576854 w 576854"/>
              <a:gd name="connsiteY6" fmla="*/ 211737 h 384732"/>
              <a:gd name="connsiteX0" fmla="*/ 0 w 576854"/>
              <a:gd name="connsiteY0" fmla="*/ 228145 h 384456"/>
              <a:gd name="connsiteX1" fmla="*/ 118458 w 576854"/>
              <a:gd name="connsiteY1" fmla="*/ 1397 h 384456"/>
              <a:gd name="connsiteX2" fmla="*/ 180242 w 576854"/>
              <a:gd name="connsiteY2" fmla="*/ 384456 h 384456"/>
              <a:gd name="connsiteX3" fmla="*/ 303809 w 576854"/>
              <a:gd name="connsiteY3" fmla="*/ 1397 h 384456"/>
              <a:gd name="connsiteX4" fmla="*/ 365593 w 576854"/>
              <a:gd name="connsiteY4" fmla="*/ 285602 h 384456"/>
              <a:gd name="connsiteX5" fmla="*/ 464447 w 576854"/>
              <a:gd name="connsiteY5" fmla="*/ 236175 h 384456"/>
              <a:gd name="connsiteX6" fmla="*/ 576854 w 576854"/>
              <a:gd name="connsiteY6" fmla="*/ 211461 h 384456"/>
              <a:gd name="connsiteX0" fmla="*/ 0 w 576854"/>
              <a:gd name="connsiteY0" fmla="*/ 228099 h 384410"/>
              <a:gd name="connsiteX1" fmla="*/ 118458 w 576854"/>
              <a:gd name="connsiteY1" fmla="*/ 1351 h 384410"/>
              <a:gd name="connsiteX2" fmla="*/ 180242 w 576854"/>
              <a:gd name="connsiteY2" fmla="*/ 384410 h 384410"/>
              <a:gd name="connsiteX3" fmla="*/ 303809 w 576854"/>
              <a:gd name="connsiteY3" fmla="*/ 1351 h 384410"/>
              <a:gd name="connsiteX4" fmla="*/ 365593 w 576854"/>
              <a:gd name="connsiteY4" fmla="*/ 285556 h 384410"/>
              <a:gd name="connsiteX5" fmla="*/ 464447 w 576854"/>
              <a:gd name="connsiteY5" fmla="*/ 236129 h 384410"/>
              <a:gd name="connsiteX6" fmla="*/ 576854 w 576854"/>
              <a:gd name="connsiteY6" fmla="*/ 211415 h 384410"/>
              <a:gd name="connsiteX0" fmla="*/ 0 w 576854"/>
              <a:gd name="connsiteY0" fmla="*/ 233606 h 389917"/>
              <a:gd name="connsiteX1" fmla="*/ 118458 w 576854"/>
              <a:gd name="connsiteY1" fmla="*/ 6858 h 389917"/>
              <a:gd name="connsiteX2" fmla="*/ 180242 w 576854"/>
              <a:gd name="connsiteY2" fmla="*/ 389917 h 389917"/>
              <a:gd name="connsiteX3" fmla="*/ 303809 w 576854"/>
              <a:gd name="connsiteY3" fmla="*/ 6858 h 389917"/>
              <a:gd name="connsiteX4" fmla="*/ 365593 w 576854"/>
              <a:gd name="connsiteY4" fmla="*/ 291063 h 389917"/>
              <a:gd name="connsiteX5" fmla="*/ 464447 w 576854"/>
              <a:gd name="connsiteY5" fmla="*/ 241636 h 389917"/>
              <a:gd name="connsiteX6" fmla="*/ 576854 w 576854"/>
              <a:gd name="connsiteY6" fmla="*/ 216922 h 389917"/>
              <a:gd name="connsiteX0" fmla="*/ 0 w 579171"/>
              <a:gd name="connsiteY0" fmla="*/ 249290 h 384055"/>
              <a:gd name="connsiteX1" fmla="*/ 120775 w 579171"/>
              <a:gd name="connsiteY1" fmla="*/ 996 h 384055"/>
              <a:gd name="connsiteX2" fmla="*/ 182559 w 579171"/>
              <a:gd name="connsiteY2" fmla="*/ 384055 h 384055"/>
              <a:gd name="connsiteX3" fmla="*/ 306126 w 579171"/>
              <a:gd name="connsiteY3" fmla="*/ 996 h 384055"/>
              <a:gd name="connsiteX4" fmla="*/ 367910 w 579171"/>
              <a:gd name="connsiteY4" fmla="*/ 285201 h 384055"/>
              <a:gd name="connsiteX5" fmla="*/ 466764 w 579171"/>
              <a:gd name="connsiteY5" fmla="*/ 235774 h 384055"/>
              <a:gd name="connsiteX6" fmla="*/ 579171 w 579171"/>
              <a:gd name="connsiteY6" fmla="*/ 211060 h 384055"/>
              <a:gd name="connsiteX0" fmla="*/ 0 w 579171"/>
              <a:gd name="connsiteY0" fmla="*/ 249427 h 384192"/>
              <a:gd name="connsiteX1" fmla="*/ 120775 w 579171"/>
              <a:gd name="connsiteY1" fmla="*/ 1133 h 384192"/>
              <a:gd name="connsiteX2" fmla="*/ 182559 w 579171"/>
              <a:gd name="connsiteY2" fmla="*/ 384192 h 384192"/>
              <a:gd name="connsiteX3" fmla="*/ 306126 w 579171"/>
              <a:gd name="connsiteY3" fmla="*/ 1133 h 384192"/>
              <a:gd name="connsiteX4" fmla="*/ 367910 w 579171"/>
              <a:gd name="connsiteY4" fmla="*/ 285338 h 384192"/>
              <a:gd name="connsiteX5" fmla="*/ 466764 w 579171"/>
              <a:gd name="connsiteY5" fmla="*/ 235911 h 384192"/>
              <a:gd name="connsiteX6" fmla="*/ 579171 w 579171"/>
              <a:gd name="connsiteY6" fmla="*/ 211197 h 384192"/>
              <a:gd name="connsiteX0" fmla="*/ 0 w 613923"/>
              <a:gd name="connsiteY0" fmla="*/ 242389 h 384336"/>
              <a:gd name="connsiteX1" fmla="*/ 155527 w 613923"/>
              <a:gd name="connsiteY1" fmla="*/ 1277 h 384336"/>
              <a:gd name="connsiteX2" fmla="*/ 217311 w 613923"/>
              <a:gd name="connsiteY2" fmla="*/ 384336 h 384336"/>
              <a:gd name="connsiteX3" fmla="*/ 340878 w 613923"/>
              <a:gd name="connsiteY3" fmla="*/ 1277 h 384336"/>
              <a:gd name="connsiteX4" fmla="*/ 402662 w 613923"/>
              <a:gd name="connsiteY4" fmla="*/ 285482 h 384336"/>
              <a:gd name="connsiteX5" fmla="*/ 501516 w 613923"/>
              <a:gd name="connsiteY5" fmla="*/ 236055 h 384336"/>
              <a:gd name="connsiteX6" fmla="*/ 613923 w 613923"/>
              <a:gd name="connsiteY6" fmla="*/ 211341 h 384336"/>
              <a:gd name="connsiteX0" fmla="*/ 0 w 613923"/>
              <a:gd name="connsiteY0" fmla="*/ 242222 h 384169"/>
              <a:gd name="connsiteX1" fmla="*/ 155527 w 613923"/>
              <a:gd name="connsiteY1" fmla="*/ 1110 h 384169"/>
              <a:gd name="connsiteX2" fmla="*/ 217311 w 613923"/>
              <a:gd name="connsiteY2" fmla="*/ 384169 h 384169"/>
              <a:gd name="connsiteX3" fmla="*/ 340878 w 613923"/>
              <a:gd name="connsiteY3" fmla="*/ 1110 h 384169"/>
              <a:gd name="connsiteX4" fmla="*/ 402662 w 613923"/>
              <a:gd name="connsiteY4" fmla="*/ 285315 h 384169"/>
              <a:gd name="connsiteX5" fmla="*/ 501516 w 613923"/>
              <a:gd name="connsiteY5" fmla="*/ 235888 h 384169"/>
              <a:gd name="connsiteX6" fmla="*/ 613923 w 613923"/>
              <a:gd name="connsiteY6" fmla="*/ 211174 h 384169"/>
              <a:gd name="connsiteX0" fmla="*/ 0 w 660259"/>
              <a:gd name="connsiteY0" fmla="*/ 245750 h 384106"/>
              <a:gd name="connsiteX1" fmla="*/ 201863 w 660259"/>
              <a:gd name="connsiteY1" fmla="*/ 1047 h 384106"/>
              <a:gd name="connsiteX2" fmla="*/ 263647 w 660259"/>
              <a:gd name="connsiteY2" fmla="*/ 384106 h 384106"/>
              <a:gd name="connsiteX3" fmla="*/ 387214 w 660259"/>
              <a:gd name="connsiteY3" fmla="*/ 1047 h 384106"/>
              <a:gd name="connsiteX4" fmla="*/ 448998 w 660259"/>
              <a:gd name="connsiteY4" fmla="*/ 285252 h 384106"/>
              <a:gd name="connsiteX5" fmla="*/ 547852 w 660259"/>
              <a:gd name="connsiteY5" fmla="*/ 235825 h 384106"/>
              <a:gd name="connsiteX6" fmla="*/ 660259 w 660259"/>
              <a:gd name="connsiteY6" fmla="*/ 211111 h 38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0259" h="384106">
                <a:moveTo>
                  <a:pt x="0" y="245750"/>
                </a:moveTo>
                <a:cubicBezTo>
                  <a:pt x="162177" y="344747"/>
                  <a:pt x="157922" y="-22012"/>
                  <a:pt x="201863" y="1047"/>
                </a:cubicBezTo>
                <a:cubicBezTo>
                  <a:pt x="245804" y="24106"/>
                  <a:pt x="232755" y="384106"/>
                  <a:pt x="263647" y="384106"/>
                </a:cubicBezTo>
                <a:cubicBezTo>
                  <a:pt x="294539" y="384106"/>
                  <a:pt x="356322" y="17523"/>
                  <a:pt x="387214" y="1047"/>
                </a:cubicBezTo>
                <a:cubicBezTo>
                  <a:pt x="418106" y="-15429"/>
                  <a:pt x="422225" y="246122"/>
                  <a:pt x="448998" y="285252"/>
                </a:cubicBezTo>
                <a:cubicBezTo>
                  <a:pt x="475771" y="324382"/>
                  <a:pt x="512642" y="248182"/>
                  <a:pt x="547852" y="235825"/>
                </a:cubicBezTo>
                <a:cubicBezTo>
                  <a:pt x="583062" y="223468"/>
                  <a:pt x="658199" y="206992"/>
                  <a:pt x="660259" y="211111"/>
                </a:cubicBezTo>
              </a:path>
            </a:pathLst>
          </a:custGeom>
          <a:noFill/>
          <a:ln w="25400">
            <a:solidFill>
              <a:srgbClr val="FF8335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241312C-2840-6344-9F43-026A738B2DF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26095" y="3714430"/>
                <a:ext cx="2226548" cy="5711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</m:oMath>
                </a14:m>
                <a:r>
                  <a:rPr lang="en-US" sz="2400" dirty="0"/>
                  <a:t>1 -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241312C-2840-6344-9F43-026A738B2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95" y="3714430"/>
                <a:ext cx="2226548" cy="571182"/>
              </a:xfrm>
              <a:prstGeom prst="rect">
                <a:avLst/>
              </a:prstGeom>
              <a:blipFill>
                <a:blip r:embed="rId6"/>
                <a:stretch>
                  <a:fillRect l="-2841" t="-217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5D365F0-7C23-0C4F-8ED2-8736277D65D4}"/>
                  </a:ext>
                </a:extLst>
              </p:cNvPr>
              <p:cNvSpPr txBox="1"/>
              <p:nvPr/>
            </p:nvSpPr>
            <p:spPr>
              <a:xfrm>
                <a:off x="5408467" y="2591969"/>
                <a:ext cx="1072345" cy="393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𝑤𝑎𝑙𝑙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h𝑒𝑎𝑡𝑒𝑑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5D365F0-7C23-0C4F-8ED2-8736277D6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467" y="2591969"/>
                <a:ext cx="1072345" cy="393569"/>
              </a:xfrm>
              <a:prstGeom prst="rect">
                <a:avLst/>
              </a:prstGeom>
              <a:blipFill>
                <a:blip r:embed="rId7"/>
                <a:stretch>
                  <a:fillRect l="-2353" r="-1176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CC96839-FB13-724B-AA74-4E30774160A9}"/>
                  </a:ext>
                </a:extLst>
              </p:cNvPr>
              <p:cNvSpPr txBox="1"/>
              <p:nvPr/>
            </p:nvSpPr>
            <p:spPr>
              <a:xfrm>
                <a:off x="7335574" y="2653606"/>
                <a:ext cx="772263" cy="393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𝑤𝑎𝑙𝑙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𝑐𝑜𝑙𝑑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CC96839-FB13-724B-AA74-4E3077416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5574" y="2653606"/>
                <a:ext cx="772263" cy="393569"/>
              </a:xfrm>
              <a:prstGeom prst="rect">
                <a:avLst/>
              </a:prstGeom>
              <a:blipFill>
                <a:blip r:embed="rId8"/>
                <a:stretch>
                  <a:fillRect l="-3279" r="-1639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C5390B1-5F1C-DC4C-A3FE-11600C45DB4E}"/>
              </a:ext>
            </a:extLst>
          </p:cNvPr>
          <p:cNvSpPr txBox="1"/>
          <p:nvPr/>
        </p:nvSpPr>
        <p:spPr>
          <a:xfrm>
            <a:off x="150380" y="3513941"/>
            <a:ext cx="2772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Wall albedo increases with T:</a:t>
            </a:r>
          </a:p>
        </p:txBody>
      </p:sp>
    </p:spTree>
    <p:extLst>
      <p:ext uri="{BB962C8B-B14F-4D97-AF65-F5344CB8AC3E}">
        <p14:creationId xmlns:p14="http://schemas.microsoft.com/office/powerpoint/2010/main" val="12035091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Currently learning run Kull and apply UQP components on a simplified geometry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6DF74E-8B4C-4EDC-A58B-2A644D177328}"/>
              </a:ext>
            </a:extLst>
          </p:cNvPr>
          <p:cNvGrpSpPr/>
          <p:nvPr/>
        </p:nvGrpSpPr>
        <p:grpSpPr>
          <a:xfrm>
            <a:off x="949057" y="1299440"/>
            <a:ext cx="3186566" cy="2242775"/>
            <a:chOff x="258258" y="2179396"/>
            <a:chExt cx="3186566" cy="2242775"/>
          </a:xfrm>
        </p:grpSpPr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52650CAF-0E3F-40B7-9FA9-6B0A04A48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645" t="20792" r="32857" b="35061"/>
            <a:stretch/>
          </p:blipFill>
          <p:spPr>
            <a:xfrm>
              <a:off x="258258" y="2179396"/>
              <a:ext cx="2851592" cy="224277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1B50871-A943-42CD-A97F-E02E82BE4653}"/>
                </a:ext>
              </a:extLst>
            </p:cNvPr>
            <p:cNvSpPr txBox="1"/>
            <p:nvPr/>
          </p:nvSpPr>
          <p:spPr>
            <a:xfrm>
              <a:off x="1040220" y="3502011"/>
              <a:ext cx="1808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SiO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  <a:r>
                <a:rPr lang="en-US" dirty="0">
                  <a:solidFill>
                    <a:schemeClr val="bg1"/>
                  </a:solidFill>
                </a:rPr>
                <a:t> (0.02 g/cc)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4D4965-F37E-47F3-99E9-94A4BBC2FEFF}"/>
                </a:ext>
              </a:extLst>
            </p:cNvPr>
            <p:cNvSpPr txBox="1"/>
            <p:nvPr/>
          </p:nvSpPr>
          <p:spPr>
            <a:xfrm>
              <a:off x="972060" y="2867828"/>
              <a:ext cx="1944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0000"/>
                  </a:highlight>
                </a:rPr>
                <a:t>Ta</a:t>
              </a:r>
              <a:r>
                <a:rPr lang="en-US" baseline="-25000" dirty="0">
                  <a:highlight>
                    <a:srgbClr val="FF0000"/>
                  </a:highlight>
                </a:rPr>
                <a:t>2</a:t>
              </a:r>
              <a:r>
                <a:rPr lang="en-US" dirty="0">
                  <a:highlight>
                    <a:srgbClr val="FF0000"/>
                  </a:highlight>
                </a:rPr>
                <a:t>0</a:t>
              </a:r>
              <a:r>
                <a:rPr lang="en-US" baseline="-25000" dirty="0">
                  <a:highlight>
                    <a:srgbClr val="FF0000"/>
                  </a:highlight>
                </a:rPr>
                <a:t>5</a:t>
              </a:r>
              <a:r>
                <a:rPr lang="en-US" dirty="0">
                  <a:highlight>
                    <a:srgbClr val="FF0000"/>
                  </a:highlight>
                </a:rPr>
                <a:t> ( 0.20 g/cc)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DBC5D6-444C-42C8-8A82-ED5C51E0676B}"/>
                </a:ext>
              </a:extLst>
            </p:cNvPr>
            <p:cNvSpPr txBox="1"/>
            <p:nvPr/>
          </p:nvSpPr>
          <p:spPr>
            <a:xfrm>
              <a:off x="361929" y="2317000"/>
              <a:ext cx="3082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highlight>
                    <a:srgbClr val="FFFF00"/>
                  </a:highlight>
                </a:rPr>
                <a:t>Hohlraum</a:t>
              </a:r>
              <a:r>
                <a:rPr lang="en-US" dirty="0">
                  <a:highlight>
                    <a:srgbClr val="FFFF00"/>
                  </a:highlight>
                </a:rPr>
                <a:t> (19.32 g/cc)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4B42D04-914F-4701-A1C9-D46CB08148D0}"/>
              </a:ext>
            </a:extLst>
          </p:cNvPr>
          <p:cNvGrpSpPr/>
          <p:nvPr/>
        </p:nvGrpSpPr>
        <p:grpSpPr>
          <a:xfrm>
            <a:off x="4287146" y="1358314"/>
            <a:ext cx="3940706" cy="3517621"/>
            <a:chOff x="4549404" y="1628107"/>
            <a:chExt cx="3940706" cy="351762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04C1038-2B65-4879-8B58-7BB1DD44FACA}"/>
                </a:ext>
              </a:extLst>
            </p:cNvPr>
            <p:cNvGrpSpPr/>
            <p:nvPr/>
          </p:nvGrpSpPr>
          <p:grpSpPr>
            <a:xfrm>
              <a:off x="4549404" y="1635096"/>
              <a:ext cx="3940706" cy="3510632"/>
              <a:chOff x="4068458" y="1567457"/>
              <a:chExt cx="3940706" cy="3510632"/>
            </a:xfrm>
          </p:grpSpPr>
          <p:pic>
            <p:nvPicPr>
              <p:cNvPr id="3" name="Picture 2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8FD9ABEC-C9AA-471F-9484-FC0273230C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7768" t="11608" r="30667" b="24065"/>
              <a:stretch/>
            </p:blipFill>
            <p:spPr>
              <a:xfrm>
                <a:off x="4068458" y="1567457"/>
                <a:ext cx="3940706" cy="3361831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DD9822E-099E-45C8-A015-F6A64648771D}"/>
                  </a:ext>
                </a:extLst>
              </p:cNvPr>
              <p:cNvSpPr/>
              <p:nvPr/>
            </p:nvSpPr>
            <p:spPr bwMode="auto">
              <a:xfrm>
                <a:off x="4239521" y="4780487"/>
                <a:ext cx="677635" cy="297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834368-1AA2-4E99-89AB-036CB88A7DF2}"/>
                </a:ext>
              </a:extLst>
            </p:cNvPr>
            <p:cNvSpPr txBox="1"/>
            <p:nvPr/>
          </p:nvSpPr>
          <p:spPr>
            <a:xfrm>
              <a:off x="5420862" y="3127851"/>
              <a:ext cx="19094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Coverage = 50%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41F730E-148A-4FD1-9312-0A00EE16C581}"/>
                </a:ext>
              </a:extLst>
            </p:cNvPr>
            <p:cNvSpPr txBox="1"/>
            <p:nvPr/>
          </p:nvSpPr>
          <p:spPr>
            <a:xfrm>
              <a:off x="5420862" y="1628107"/>
              <a:ext cx="1781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Coverage = 0%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E8F2E98-FF30-4CE8-9898-1F852162EFA7}"/>
              </a:ext>
            </a:extLst>
          </p:cNvPr>
          <p:cNvSpPr txBox="1"/>
          <p:nvPr/>
        </p:nvSpPr>
        <p:spPr>
          <a:xfrm>
            <a:off x="4458209" y="4754033"/>
            <a:ext cx="39886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Potential UQ parameters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Foam densities (Ta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5 </a:t>
            </a:r>
            <a:r>
              <a:rPr lang="en-US" dirty="0"/>
              <a:t>, SiO</a:t>
            </a:r>
            <a:r>
              <a:rPr lang="en-US" baseline="-25000" dirty="0"/>
              <a:t>2 </a:t>
            </a:r>
            <a:r>
              <a:rPr lang="en-US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Ta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5 </a:t>
            </a:r>
            <a:r>
              <a:rPr lang="en-US" dirty="0"/>
              <a:t>washer coverage (0-100%)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Ta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5</a:t>
            </a:r>
            <a:r>
              <a:rPr lang="en-US" dirty="0"/>
              <a:t> wall thickness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Laser power</a:t>
            </a:r>
          </a:p>
        </p:txBody>
      </p:sp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A39E8EA-2F6E-4216-8662-97DF8B25AB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07" t="28097" r="49375" b="28031"/>
          <a:stretch/>
        </p:blipFill>
        <p:spPr>
          <a:xfrm>
            <a:off x="357914" y="3493545"/>
            <a:ext cx="3612506" cy="2762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83B5D4-D588-CA4A-A2CB-46BC5F58C44F}"/>
              </a:ext>
            </a:extLst>
          </p:cNvPr>
          <p:cNvSpPr txBox="1"/>
          <p:nvPr/>
        </p:nvSpPr>
        <p:spPr>
          <a:xfrm>
            <a:off x="2138488" y="4188276"/>
            <a:ext cx="1625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Supersonic </a:t>
            </a:r>
            <a:r>
              <a:rPr lang="en-US" sz="1200" dirty="0" err="1"/>
              <a:t>Marshak</a:t>
            </a:r>
            <a:r>
              <a:rPr lang="en-US" sz="1200" dirty="0"/>
              <a:t> </a:t>
            </a:r>
          </a:p>
          <a:p>
            <a:pPr algn="ctr"/>
            <a:r>
              <a:rPr lang="en-US" sz="1200" dirty="0"/>
              <a:t>wave breakout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4A0F3F3-9130-0D40-B58C-0DCA8B8D6714}"/>
              </a:ext>
            </a:extLst>
          </p:cNvPr>
          <p:cNvCxnSpPr>
            <a:cxnSpLocks/>
          </p:cNvCxnSpPr>
          <p:nvPr/>
        </p:nvCxnSpPr>
        <p:spPr>
          <a:xfrm flipH="1">
            <a:off x="2594176" y="4591044"/>
            <a:ext cx="357194" cy="490255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AF4EBA-CBB2-C94D-A1B7-767441FB57DA}"/>
              </a:ext>
            </a:extLst>
          </p:cNvPr>
          <p:cNvCxnSpPr>
            <a:cxnSpLocks/>
          </p:cNvCxnSpPr>
          <p:nvPr/>
        </p:nvCxnSpPr>
        <p:spPr>
          <a:xfrm flipH="1">
            <a:off x="2800634" y="4591044"/>
            <a:ext cx="151166" cy="622156"/>
          </a:xfrm>
          <a:prstGeom prst="straightConnector1">
            <a:avLst/>
          </a:prstGeom>
          <a:ln w="19050" cmpd="sng">
            <a:solidFill>
              <a:srgbClr val="0B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7D1EA66-1E57-BB4A-9362-6C96484B1B4B}"/>
              </a:ext>
            </a:extLst>
          </p:cNvPr>
          <p:cNvCxnSpPr>
            <a:cxnSpLocks/>
          </p:cNvCxnSpPr>
          <p:nvPr/>
        </p:nvCxnSpPr>
        <p:spPr>
          <a:xfrm>
            <a:off x="2951370" y="4608589"/>
            <a:ext cx="151953" cy="707878"/>
          </a:xfrm>
          <a:prstGeom prst="straightConnector1">
            <a:avLst/>
          </a:prstGeom>
          <a:ln w="19050" cmpd="sng">
            <a:solidFill>
              <a:srgbClr val="00BE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343B515-5EF5-E044-AD6D-E1D3F04D64F4}"/>
              </a:ext>
            </a:extLst>
          </p:cNvPr>
          <p:cNvSpPr txBox="1"/>
          <p:nvPr/>
        </p:nvSpPr>
        <p:spPr>
          <a:xfrm>
            <a:off x="1248875" y="4940843"/>
            <a:ext cx="73930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Synthetic</a:t>
            </a:r>
          </a:p>
          <a:p>
            <a:r>
              <a:rPr lang="en-US" sz="1050" dirty="0"/>
              <a:t>Dante-2</a:t>
            </a:r>
          </a:p>
          <a:p>
            <a:r>
              <a:rPr lang="en-US" sz="1050" dirty="0"/>
              <a:t>flux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B427AF-4A5F-5140-8A1D-FFEF0C2C67EB}"/>
              </a:ext>
            </a:extLst>
          </p:cNvPr>
          <p:cNvSpPr txBox="1"/>
          <p:nvPr/>
        </p:nvSpPr>
        <p:spPr>
          <a:xfrm>
            <a:off x="6034044" y="1898095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Heated</a:t>
            </a:r>
          </a:p>
          <a:p>
            <a:pPr algn="ctr"/>
            <a:r>
              <a:rPr lang="en-US" sz="1200" dirty="0"/>
              <a:t>wall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4A4D19-4C2E-474E-9BFE-A0355EFB83DC}"/>
              </a:ext>
            </a:extLst>
          </p:cNvPr>
          <p:cNvSpPr txBox="1"/>
          <p:nvPr/>
        </p:nvSpPr>
        <p:spPr>
          <a:xfrm>
            <a:off x="8379375" y="1898095"/>
            <a:ext cx="542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Cold </a:t>
            </a:r>
          </a:p>
          <a:p>
            <a:pPr algn="ctr"/>
            <a:r>
              <a:rPr lang="en-US" sz="1200" dirty="0"/>
              <a:t>wall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C7FF812-6A14-354D-A7E7-2EAE57686500}"/>
              </a:ext>
            </a:extLst>
          </p:cNvPr>
          <p:cNvCxnSpPr>
            <a:cxnSpLocks/>
          </p:cNvCxnSpPr>
          <p:nvPr/>
        </p:nvCxnSpPr>
        <p:spPr>
          <a:xfrm flipH="1" flipV="1">
            <a:off x="7811318" y="1639337"/>
            <a:ext cx="610908" cy="3605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CDAA261-5E07-D649-B4EE-B6FBBA816EDC}"/>
              </a:ext>
            </a:extLst>
          </p:cNvPr>
          <p:cNvCxnSpPr>
            <a:cxnSpLocks/>
          </p:cNvCxnSpPr>
          <p:nvPr/>
        </p:nvCxnSpPr>
        <p:spPr>
          <a:xfrm flipV="1">
            <a:off x="6401633" y="1695551"/>
            <a:ext cx="423143" cy="26502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F7947D1-C4AF-F746-9C4D-59D9A97B2B24}"/>
              </a:ext>
            </a:extLst>
          </p:cNvPr>
          <p:cNvSpPr txBox="1"/>
          <p:nvPr/>
        </p:nvSpPr>
        <p:spPr>
          <a:xfrm>
            <a:off x="8229457" y="2735371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Marshak</a:t>
            </a:r>
            <a:r>
              <a:rPr lang="en-US" sz="1200" dirty="0"/>
              <a:t> </a:t>
            </a:r>
          </a:p>
          <a:p>
            <a:pPr algn="ctr"/>
            <a:r>
              <a:rPr lang="en-US" sz="1200" dirty="0"/>
              <a:t>heat front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18E73AC-0B99-D84F-8AB2-A2A928CDFCC7}"/>
              </a:ext>
            </a:extLst>
          </p:cNvPr>
          <p:cNvCxnSpPr>
            <a:cxnSpLocks/>
          </p:cNvCxnSpPr>
          <p:nvPr/>
        </p:nvCxnSpPr>
        <p:spPr>
          <a:xfrm flipH="1" flipV="1">
            <a:off x="8019585" y="2386661"/>
            <a:ext cx="292475" cy="4051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8F588D-5CBE-154B-A932-EB831BF35F86}"/>
              </a:ext>
            </a:extLst>
          </p:cNvPr>
          <p:cNvCxnSpPr>
            <a:cxnSpLocks/>
          </p:cNvCxnSpPr>
          <p:nvPr/>
        </p:nvCxnSpPr>
        <p:spPr>
          <a:xfrm flipH="1">
            <a:off x="7655065" y="3167460"/>
            <a:ext cx="656995" cy="32608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5203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Pictorial illustrations of Bayesian modeling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804D67-5554-BE40-97F8-8E09A7C1F738}"/>
              </a:ext>
            </a:extLst>
          </p:cNvPr>
          <p:cNvSpPr/>
          <p:nvPr/>
        </p:nvSpPr>
        <p:spPr>
          <a:xfrm>
            <a:off x="-12827" y="1328468"/>
            <a:ext cx="892744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In the free online textbook, “</a:t>
            </a:r>
            <a:r>
              <a:rPr lang="en-US" sz="1400" b="1" dirty="0"/>
              <a:t>Gaussian Processes for Machine Learning</a:t>
            </a:r>
            <a:r>
              <a:rPr lang="en-US" sz="1400" dirty="0"/>
              <a:t>,” by C. Rasmussen and C. Williams, </a:t>
            </a:r>
          </a:p>
          <a:p>
            <a:r>
              <a:rPr lang="en-US" sz="1400" dirty="0"/>
              <a:t>they provide a helpful pictorial image for Bayesian modelling that I reproduce here.</a:t>
            </a:r>
          </a:p>
          <a:p>
            <a:r>
              <a:rPr lang="en-US" sz="1400" b="1" dirty="0"/>
              <a:t>http://</a:t>
            </a:r>
            <a:r>
              <a:rPr lang="en-US" sz="1400" b="1" dirty="0" err="1"/>
              <a:t>www.gaussianprocess.org</a:t>
            </a:r>
            <a:r>
              <a:rPr lang="en-US" sz="1400" b="1" dirty="0"/>
              <a:t>/</a:t>
            </a:r>
            <a:r>
              <a:rPr lang="en-US" sz="1400" b="1" dirty="0" err="1"/>
              <a:t>gpml</a:t>
            </a:r>
            <a:r>
              <a:rPr lang="en-US" sz="1400" b="1" dirty="0"/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A9C750-DCD1-9E48-9EAE-551FEED00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27" y="2699472"/>
            <a:ext cx="3795287" cy="2192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2D003E-63BA-C946-8F2B-72E410BAA373}"/>
              </a:ext>
            </a:extLst>
          </p:cNvPr>
          <p:cNvSpPr txBox="1"/>
          <p:nvPr/>
        </p:nvSpPr>
        <p:spPr>
          <a:xfrm>
            <a:off x="112143" y="5693434"/>
            <a:ext cx="9071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B00FF"/>
                </a:solidFill>
              </a:rPr>
              <a:t>The posterior combines the likelihood (parameterized by observed data), and the prior, </a:t>
            </a:r>
          </a:p>
          <a:p>
            <a:r>
              <a:rPr lang="en-US" dirty="0">
                <a:solidFill>
                  <a:srgbClr val="0B00FF"/>
                </a:solidFill>
              </a:rPr>
              <a:t>and, hence, captures everything we know about the parameters.</a:t>
            </a:r>
          </a:p>
        </p:txBody>
      </p:sp>
      <p:pic>
        <p:nvPicPr>
          <p:cNvPr id="1026" name="Picture 2" descr="Bayes' theorem in three panels | R-bloggers">
            <a:extLst>
              <a:ext uri="{FF2B5EF4-FFF2-40B4-BE49-F238E27FC236}">
                <a16:creationId xmlns:a16="http://schemas.microsoft.com/office/drawing/2014/main" id="{1BE65F9A-EE2C-DB42-ADC2-D8FB06EC9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029" y="2868944"/>
            <a:ext cx="4911987" cy="180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D3E8C0-E37C-DC48-BE7B-B864DE1AB454}"/>
              </a:ext>
            </a:extLst>
          </p:cNvPr>
          <p:cNvSpPr txBox="1"/>
          <p:nvPr/>
        </p:nvSpPr>
        <p:spPr>
          <a:xfrm>
            <a:off x="573389" y="2242115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Prior</a:t>
            </a:r>
          </a:p>
          <a:p>
            <a:pPr algn="ctr"/>
            <a:r>
              <a:rPr lang="en-US" sz="1400" b="1" dirty="0"/>
              <a:t>samples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EA7465-AF56-3043-84B1-57D327BAF530}"/>
              </a:ext>
            </a:extLst>
          </p:cNvPr>
          <p:cNvSpPr txBox="1"/>
          <p:nvPr/>
        </p:nvSpPr>
        <p:spPr>
          <a:xfrm>
            <a:off x="2376744" y="2254297"/>
            <a:ext cx="971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Posterior</a:t>
            </a:r>
          </a:p>
          <a:p>
            <a:pPr algn="ctr"/>
            <a:r>
              <a:rPr lang="en-US" sz="1400" b="1" dirty="0"/>
              <a:t>samples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A17FEE-EDB5-BD4F-B7DB-A549A6A08122}"/>
              </a:ext>
            </a:extLst>
          </p:cNvPr>
          <p:cNvSpPr txBox="1"/>
          <p:nvPr/>
        </p:nvSpPr>
        <p:spPr>
          <a:xfrm>
            <a:off x="4368676" y="2189834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Prior</a:t>
            </a:r>
          </a:p>
          <a:p>
            <a:pPr algn="ctr"/>
            <a:r>
              <a:rPr lang="en-US" sz="1400" b="1" dirty="0"/>
              <a:t>samples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B00A87-44B2-3E47-9B35-419DECBF8A7B}"/>
              </a:ext>
            </a:extLst>
          </p:cNvPr>
          <p:cNvSpPr txBox="1"/>
          <p:nvPr/>
        </p:nvSpPr>
        <p:spPr>
          <a:xfrm>
            <a:off x="6242563" y="2169624"/>
            <a:ext cx="578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Take</a:t>
            </a:r>
          </a:p>
          <a:p>
            <a:pPr algn="ctr"/>
            <a:r>
              <a:rPr lang="en-US" sz="1400" b="1" dirty="0"/>
              <a:t>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4CF30B-2F0A-014F-B72C-E6B3BE2F40EB}"/>
              </a:ext>
            </a:extLst>
          </p:cNvPr>
          <p:cNvSpPr txBox="1"/>
          <p:nvPr/>
        </p:nvSpPr>
        <p:spPr>
          <a:xfrm>
            <a:off x="7436039" y="2189834"/>
            <a:ext cx="14558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Posterior</a:t>
            </a:r>
          </a:p>
          <a:p>
            <a:pPr algn="ctr"/>
            <a:r>
              <a:rPr lang="en-US" sz="1400" b="1" dirty="0"/>
              <a:t>(updated prior)</a:t>
            </a:r>
          </a:p>
          <a:p>
            <a:pPr algn="ctr"/>
            <a:r>
              <a:rPr lang="en-US" sz="1400" b="1" dirty="0"/>
              <a:t>samples</a:t>
            </a:r>
          </a:p>
        </p:txBody>
      </p:sp>
    </p:spTree>
    <p:extLst>
      <p:ext uri="{BB962C8B-B14F-4D97-AF65-F5344CB8AC3E}">
        <p14:creationId xmlns:p14="http://schemas.microsoft.com/office/powerpoint/2010/main" val="19504091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3D Gaussian pictorial illustration of Bayesian modeling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11017-1A6C-9D49-96A3-A3713A3E2D1A}"/>
              </a:ext>
            </a:extLst>
          </p:cNvPr>
          <p:cNvSpPr txBox="1"/>
          <p:nvPr/>
        </p:nvSpPr>
        <p:spPr>
          <a:xfrm>
            <a:off x="83519" y="1327093"/>
            <a:ext cx="8541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the prior is significantly different than the Likelihood, then the posterior peak will </a:t>
            </a:r>
          </a:p>
          <a:p>
            <a:r>
              <a:rPr lang="en-US" dirty="0"/>
              <a:t>significantly shift away from the experimental.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9DBF62-136F-8F48-9D7C-B163E4B117AE}"/>
              </a:ext>
            </a:extLst>
          </p:cNvPr>
          <p:cNvSpPr txBox="1"/>
          <p:nvPr/>
        </p:nvSpPr>
        <p:spPr>
          <a:xfrm>
            <a:off x="656412" y="267269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B00FF"/>
                </a:solidFill>
                <a:latin typeface="Monotype Corsiva" panose="03010101010201010101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Likelihood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498382-878C-CD40-A1D2-6B0BDB41F777}"/>
              </a:ext>
            </a:extLst>
          </p:cNvPr>
          <p:cNvSpPr txBox="1"/>
          <p:nvPr/>
        </p:nvSpPr>
        <p:spPr>
          <a:xfrm>
            <a:off x="3574909" y="2580325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B00FF"/>
                </a:solidFill>
                <a:latin typeface="Monotype Corsiva" panose="03010101010201010101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Prior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D74A19-4F87-9D49-9BAF-F13159922EDE}"/>
              </a:ext>
            </a:extLst>
          </p:cNvPr>
          <p:cNvSpPr txBox="1"/>
          <p:nvPr/>
        </p:nvSpPr>
        <p:spPr>
          <a:xfrm>
            <a:off x="6862184" y="4835775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086173-20EB-1E4A-9C19-536E11D0AFF0}"/>
              </a:ext>
            </a:extLst>
          </p:cNvPr>
          <p:cNvSpPr txBox="1"/>
          <p:nvPr/>
        </p:nvSpPr>
        <p:spPr>
          <a:xfrm>
            <a:off x="2253675" y="4339497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5FEF43-219F-8946-AA5D-4EBF82E94462}"/>
              </a:ext>
            </a:extLst>
          </p:cNvPr>
          <p:cNvSpPr txBox="1"/>
          <p:nvPr/>
        </p:nvSpPr>
        <p:spPr>
          <a:xfrm>
            <a:off x="3494977" y="4797525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31B726-BDEF-BE43-A877-1BE976F4FADC}"/>
              </a:ext>
            </a:extLst>
          </p:cNvPr>
          <p:cNvSpPr txBox="1"/>
          <p:nvPr/>
        </p:nvSpPr>
        <p:spPr>
          <a:xfrm>
            <a:off x="6879668" y="257521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B00FF"/>
                </a:solidFill>
                <a:latin typeface="Monotype Corsiva" panose="03010101010201010101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Posterior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8142D3-EB40-3043-B187-4F726F95608F}"/>
              </a:ext>
            </a:extLst>
          </p:cNvPr>
          <p:cNvSpPr txBox="1"/>
          <p:nvPr/>
        </p:nvSpPr>
        <p:spPr>
          <a:xfrm>
            <a:off x="812367" y="4652040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765EE2-4223-9C4D-9316-947F66D93307}"/>
              </a:ext>
            </a:extLst>
          </p:cNvPr>
          <p:cNvSpPr txBox="1"/>
          <p:nvPr/>
        </p:nvSpPr>
        <p:spPr>
          <a:xfrm>
            <a:off x="5173990" y="4390430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AF601C-4608-C14C-8DF1-39F3D2D6AB24}"/>
              </a:ext>
            </a:extLst>
          </p:cNvPr>
          <p:cNvSpPr txBox="1"/>
          <p:nvPr/>
        </p:nvSpPr>
        <p:spPr>
          <a:xfrm>
            <a:off x="8557465" y="4579632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E46D54-469F-0545-A310-6B2968380A63}"/>
              </a:ext>
            </a:extLst>
          </p:cNvPr>
          <p:cNvSpPr txBox="1"/>
          <p:nvPr/>
        </p:nvSpPr>
        <p:spPr>
          <a:xfrm>
            <a:off x="5588419" y="4065932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67166A-3F14-D448-80B8-758E52F62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563" y="3013796"/>
            <a:ext cx="2817772" cy="2269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32F5FB-F5C3-D14C-9BD9-F5EB183D8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3" y="3013796"/>
            <a:ext cx="2587965" cy="2084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925E8B-72FB-5149-83A2-98A0B4143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737" y="2916110"/>
            <a:ext cx="3152744" cy="24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76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16134" y="220136"/>
            <a:ext cx="8553796" cy="1005840"/>
          </a:xfrm>
        </p:spPr>
        <p:txBody>
          <a:bodyPr/>
          <a:lstStyle/>
          <a:p>
            <a:r>
              <a:rPr lang="en-US" sz="2800" dirty="0"/>
              <a:t>Defining Bayes Theorem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3E9B66-DCEB-EF48-876F-743214D66F77}"/>
              </a:ext>
            </a:extLst>
          </p:cNvPr>
          <p:cNvSpPr txBox="1"/>
          <p:nvPr/>
        </p:nvSpPr>
        <p:spPr>
          <a:xfrm>
            <a:off x="51301" y="1327776"/>
            <a:ext cx="687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Bayes theorem comes from the law of conditional probabilities: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837612-8741-4C4F-8347-734E4F4750D2}"/>
                  </a:ext>
                </a:extLst>
              </p:cNvPr>
              <p:cNvSpPr txBox="1"/>
              <p:nvPr/>
            </p:nvSpPr>
            <p:spPr>
              <a:xfrm>
                <a:off x="2808403" y="1718885"/>
                <a:ext cx="23083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837612-8741-4C4F-8347-734E4F475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403" y="1718885"/>
                <a:ext cx="2308389" cy="276999"/>
              </a:xfrm>
              <a:prstGeom prst="rect">
                <a:avLst/>
              </a:prstGeom>
              <a:blipFill>
                <a:blip r:embed="rId3"/>
                <a:stretch>
                  <a:fillRect l="-1648" r="-3297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DA1FC2-036A-1C48-A6FC-96AF5646C645}"/>
                  </a:ext>
                </a:extLst>
              </p:cNvPr>
              <p:cNvSpPr txBox="1"/>
              <p:nvPr/>
            </p:nvSpPr>
            <p:spPr>
              <a:xfrm>
                <a:off x="2791005" y="2127551"/>
                <a:ext cx="26337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DA1FC2-036A-1C48-A6FC-96AF5646C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005" y="2127551"/>
                <a:ext cx="2633734" cy="276999"/>
              </a:xfrm>
              <a:prstGeom prst="rect">
                <a:avLst/>
              </a:prstGeom>
              <a:blipFill>
                <a:blip r:embed="rId4"/>
                <a:stretch>
                  <a:fillRect l="-1435" r="-2392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E3AB258-B0E7-5C49-B5D8-C121BE3AC0C7}"/>
              </a:ext>
            </a:extLst>
          </p:cNvPr>
          <p:cNvSpPr txBox="1"/>
          <p:nvPr/>
        </p:nvSpPr>
        <p:spPr>
          <a:xfrm>
            <a:off x="469301" y="2072495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E conditional on M: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4FE1D6-D959-3349-8E6D-A4717FB89CAF}"/>
              </a:ext>
            </a:extLst>
          </p:cNvPr>
          <p:cNvSpPr txBox="1"/>
          <p:nvPr/>
        </p:nvSpPr>
        <p:spPr>
          <a:xfrm>
            <a:off x="469301" y="1687737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E, M independent: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9024F-1FB8-1240-ADB7-81D9B016E433}"/>
              </a:ext>
            </a:extLst>
          </p:cNvPr>
          <p:cNvSpPr txBox="1"/>
          <p:nvPr/>
        </p:nvSpPr>
        <p:spPr>
          <a:xfrm>
            <a:off x="5424739" y="2150634"/>
            <a:ext cx="35365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(probability of A and B when P(A) is conditional on P(B))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DE8F0A-404D-BF47-8AE1-6C7390AEC7CC}"/>
              </a:ext>
            </a:extLst>
          </p:cNvPr>
          <p:cNvSpPr txBox="1"/>
          <p:nvPr/>
        </p:nvSpPr>
        <p:spPr>
          <a:xfrm>
            <a:off x="5270680" y="1726604"/>
            <a:ext cx="37529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(probability of A and B when P(A) is independent from P(B))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CAABB2-244A-0F4C-9BAC-C36F3F908205}"/>
              </a:ext>
            </a:extLst>
          </p:cNvPr>
          <p:cNvSpPr txBox="1"/>
          <p:nvPr/>
        </p:nvSpPr>
        <p:spPr>
          <a:xfrm>
            <a:off x="80883" y="2763476"/>
            <a:ext cx="191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By symmetry,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A81AB5-BE24-C746-B609-E14DDF3D15E8}"/>
                  </a:ext>
                </a:extLst>
              </p:cNvPr>
              <p:cNvSpPr txBox="1"/>
              <p:nvPr/>
            </p:nvSpPr>
            <p:spPr>
              <a:xfrm>
                <a:off x="1896678" y="2817214"/>
                <a:ext cx="41318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∩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A81AB5-BE24-C746-B609-E14DDF3D1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678" y="2817214"/>
                <a:ext cx="4131837" cy="276999"/>
              </a:xfrm>
              <a:prstGeom prst="rect">
                <a:avLst/>
              </a:prstGeom>
              <a:blipFill>
                <a:blip r:embed="rId5"/>
                <a:stretch>
                  <a:fillRect l="-1840" t="-21739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826504C-517B-8D4D-9017-451DE22EC088}"/>
              </a:ext>
            </a:extLst>
          </p:cNvPr>
          <p:cNvSpPr txBox="1"/>
          <p:nvPr/>
        </p:nvSpPr>
        <p:spPr>
          <a:xfrm>
            <a:off x="367692" y="3101586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which is </a:t>
            </a:r>
            <a:r>
              <a:rPr lang="en-US" dirty="0">
                <a:solidFill>
                  <a:srgbClr val="0B00FF"/>
                </a:solidFill>
              </a:rPr>
              <a:t>Bayes theorem</a:t>
            </a:r>
            <a:r>
              <a:rPr lang="en-US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FFE513-8251-A840-83ED-B0706205EA10}"/>
                  </a:ext>
                </a:extLst>
              </p:cNvPr>
              <p:cNvSpPr txBox="1"/>
              <p:nvPr/>
            </p:nvSpPr>
            <p:spPr>
              <a:xfrm>
                <a:off x="1267372" y="3583534"/>
                <a:ext cx="2695225" cy="778098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txBody>
              <a:bodyPr wrap="none" lIns="91440" tIns="91440" rIns="91440" bIns="9144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FFE513-8251-A840-83ED-B0706205E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372" y="3583534"/>
                <a:ext cx="2695225" cy="7780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F172575-9DDC-7F41-B105-3F2DBB91E3EB}"/>
                  </a:ext>
                </a:extLst>
              </p:cNvPr>
              <p:cNvSpPr txBox="1"/>
              <p:nvPr/>
            </p:nvSpPr>
            <p:spPr>
              <a:xfrm>
                <a:off x="5050981" y="3722133"/>
                <a:ext cx="2556405" cy="461665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txBody>
              <a:bodyPr wrap="none" lIns="91440" tIns="91440" rIns="91440" bIns="9144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F172575-9DDC-7F41-B105-3F2DBB91E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981" y="3722133"/>
                <a:ext cx="2556405" cy="461665"/>
              </a:xfrm>
              <a:prstGeom prst="rect">
                <a:avLst/>
              </a:prstGeom>
              <a:blipFill>
                <a:blip r:embed="rId7"/>
                <a:stretch>
                  <a:fillRect b="-2564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C6A0EA1-7584-5F42-A65A-52D16A0D04A4}"/>
              </a:ext>
            </a:extLst>
          </p:cNvPr>
          <p:cNvSpPr txBox="1"/>
          <p:nvPr/>
        </p:nvSpPr>
        <p:spPr>
          <a:xfrm>
            <a:off x="4929071" y="3265947"/>
            <a:ext cx="32752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The normalization often isn’t necessary, </a:t>
            </a:r>
          </a:p>
          <a:p>
            <a:r>
              <a:rPr lang="en-US" sz="1100" dirty="0"/>
              <a:t>so one often sees this written as a proportionality: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377BA6-F0BC-F541-828B-53B37012EB0C}"/>
              </a:ext>
            </a:extLst>
          </p:cNvPr>
          <p:cNvSpPr txBox="1"/>
          <p:nvPr/>
        </p:nvSpPr>
        <p:spPr>
          <a:xfrm>
            <a:off x="24452" y="4490819"/>
            <a:ext cx="91871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 words:</a:t>
            </a:r>
          </a:p>
          <a:p>
            <a:r>
              <a:rPr lang="en-US" dirty="0">
                <a:solidFill>
                  <a:srgbClr val="0B00FF"/>
                </a:solidFill>
              </a:rPr>
              <a:t>Given a prior state of knowledge, P(M), Bayes theorem allows us get an updated</a:t>
            </a:r>
          </a:p>
          <a:p>
            <a:r>
              <a:rPr lang="en-US" dirty="0">
                <a:solidFill>
                  <a:srgbClr val="0B00FF"/>
                </a:solidFill>
              </a:rPr>
              <a:t>state of knowledge, P(M|E), based on newly acquired evidence, P(E|M).</a:t>
            </a:r>
          </a:p>
          <a:p>
            <a:endParaRPr lang="en-US" dirty="0"/>
          </a:p>
          <a:p>
            <a:r>
              <a:rPr lang="en-US" dirty="0"/>
              <a:t>Note: </a:t>
            </a:r>
            <a:r>
              <a:rPr lang="en-US" i="1" dirty="0"/>
              <a:t>Hence, P(M) is called the </a:t>
            </a:r>
            <a:r>
              <a:rPr lang="en-US" b="1" i="1" dirty="0"/>
              <a:t>prior</a:t>
            </a:r>
            <a:r>
              <a:rPr lang="en-US" i="1" dirty="0"/>
              <a:t> and P(M|E) is called the </a:t>
            </a:r>
            <a:r>
              <a:rPr lang="en-US" b="1" i="1" dirty="0"/>
              <a:t>posterior</a:t>
            </a:r>
            <a:r>
              <a:rPr lang="en-US" i="1" dirty="0"/>
              <a:t>. The posterior</a:t>
            </a:r>
          </a:p>
          <a:p>
            <a:r>
              <a:rPr lang="en-US" i="1" dirty="0"/>
              <a:t>can then be used as a new prior when additional evidence comes to light.</a:t>
            </a:r>
          </a:p>
        </p:txBody>
      </p:sp>
    </p:spTree>
    <p:extLst>
      <p:ext uri="{BB962C8B-B14F-4D97-AF65-F5344CB8AC3E}">
        <p14:creationId xmlns:p14="http://schemas.microsoft.com/office/powerpoint/2010/main" val="4224468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Bayesian inference: Using Bayes’ theorem to update</a:t>
            </a:r>
            <a:br>
              <a:rPr lang="en-US" sz="2800" dirty="0"/>
            </a:br>
            <a:r>
              <a:rPr lang="en-US" sz="2800" dirty="0"/>
              <a:t>prior beliefs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F3512-3829-814E-BF3D-912A36790E7C}"/>
              </a:ext>
            </a:extLst>
          </p:cNvPr>
          <p:cNvSpPr txBox="1"/>
          <p:nvPr/>
        </p:nvSpPr>
        <p:spPr>
          <a:xfrm>
            <a:off x="54256" y="2946384"/>
            <a:ext cx="930254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Prior</a:t>
            </a:r>
            <a:r>
              <a:rPr lang="en-US" dirty="0"/>
              <a:t> is an educated guess at the distribution of the uncertainty in the simulation </a:t>
            </a:r>
          </a:p>
          <a:p>
            <a:r>
              <a:rPr lang="en-US" dirty="0"/>
              <a:t>input parameters.</a:t>
            </a:r>
          </a:p>
          <a:p>
            <a:endParaRPr lang="en-US" dirty="0"/>
          </a:p>
          <a:p>
            <a:r>
              <a:rPr lang="en-US" b="1" dirty="0">
                <a:solidFill>
                  <a:srgbClr val="0B00FF"/>
                </a:solidFill>
              </a:rPr>
              <a:t>Likelihood</a:t>
            </a:r>
            <a:r>
              <a:rPr lang="en-US" dirty="0"/>
              <a:t> is the probability of a measurement for a given set of input parameter values. </a:t>
            </a:r>
          </a:p>
          <a:p>
            <a:r>
              <a:rPr lang="en-US" dirty="0"/>
              <a:t>This is commonly approximated as a Gaussian (x=measurement, 𝜇=model prediction, </a:t>
            </a:r>
          </a:p>
          <a:p>
            <a:r>
              <a:rPr lang="en-US" dirty="0"/>
              <a:t>and 𝜎=measurement error). See slide 7 for model form.</a:t>
            </a:r>
          </a:p>
          <a:p>
            <a:endParaRPr lang="en-US" dirty="0"/>
          </a:p>
          <a:p>
            <a:r>
              <a:rPr lang="en-US" dirty="0"/>
              <a:t>Together, the likelihood is said to “calibrate” (or “update” or “filter”) the prior parameter </a:t>
            </a:r>
          </a:p>
          <a:p>
            <a:r>
              <a:rPr lang="en-US" dirty="0"/>
              <a:t>distribution based on the experimental data, giving the </a:t>
            </a:r>
            <a:r>
              <a:rPr lang="en-US" b="1" dirty="0">
                <a:solidFill>
                  <a:srgbClr val="7030A0"/>
                </a:solidFill>
              </a:rPr>
              <a:t>Posterior (joint distribution)</a:t>
            </a:r>
            <a:r>
              <a:rPr lang="en-US" dirty="0"/>
              <a:t>.</a:t>
            </a:r>
          </a:p>
          <a:p>
            <a:r>
              <a:rPr lang="en-US" dirty="0"/>
              <a:t>This process of updating the probability using data is known as </a:t>
            </a:r>
            <a:r>
              <a:rPr lang="en-US" b="1" dirty="0"/>
              <a:t>Bayesian Inference</a:t>
            </a:r>
            <a:r>
              <a:rPr lang="en-US" dirty="0"/>
              <a:t>.</a:t>
            </a:r>
          </a:p>
          <a:p>
            <a:r>
              <a:rPr lang="en-US" dirty="0"/>
              <a:t>Further analysis of the posterior provides an updated uncertainty on the input </a:t>
            </a:r>
          </a:p>
          <a:p>
            <a:r>
              <a:rPr lang="en-US" dirty="0"/>
              <a:t>parameters and the cumulative propagated error on the simulation output.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DC45020-BD0F-7649-9B6A-275AA89D6D56}"/>
                  </a:ext>
                </a:extLst>
              </p:cNvPr>
              <p:cNvSpPr txBox="1"/>
              <p:nvPr/>
            </p:nvSpPr>
            <p:spPr>
              <a:xfrm>
                <a:off x="270315" y="1967090"/>
                <a:ext cx="69270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𝑝𝑎𝑟𝑎𝑚𝑠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𝑚𝑒𝑎𝑠𝑢𝑟𝑒𝑚𝑒𝑛𝑡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 </m:t>
                      </m:r>
                      <m:r>
                        <a:rPr lang="en-US" i="1" smtClean="0">
                          <a:solidFill>
                            <a:srgbClr val="0B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B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B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𝑚𝑒𝑎𝑠𝑢𝑟𝑒𝑚𝑒𝑛𝑡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0B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𝑝𝑎𝑟𝑎𝑚𝑠</m:t>
                          </m:r>
                        </m:e>
                      </m:d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𝑝𝑎𝑟𝑎𝑚𝑠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DC45020-BD0F-7649-9B6A-275AA89D6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15" y="1967090"/>
                <a:ext cx="6927025" cy="276999"/>
              </a:xfrm>
              <a:prstGeom prst="rect">
                <a:avLst/>
              </a:prstGeom>
              <a:blipFill>
                <a:blip r:embed="rId3"/>
                <a:stretch>
                  <a:fillRect l="-183" t="-4762" b="-4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eft Brace 5">
            <a:extLst>
              <a:ext uri="{FF2B5EF4-FFF2-40B4-BE49-F238E27FC236}">
                <a16:creationId xmlns:a16="http://schemas.microsoft.com/office/drawing/2014/main" id="{230B07F0-CC74-C745-ABE8-90D7D366315D}"/>
              </a:ext>
            </a:extLst>
          </p:cNvPr>
          <p:cNvSpPr/>
          <p:nvPr/>
        </p:nvSpPr>
        <p:spPr>
          <a:xfrm rot="5400000">
            <a:off x="6365920" y="1254653"/>
            <a:ext cx="360724" cy="1064151"/>
          </a:xfrm>
          <a:prstGeom prst="leftBrace">
            <a:avLst>
              <a:gd name="adj1" fmla="val 40383"/>
              <a:gd name="adj2" fmla="val 50000"/>
            </a:avLst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4AD633B8-4BFE-DB40-8DC1-D802ACB908C2}"/>
              </a:ext>
            </a:extLst>
          </p:cNvPr>
          <p:cNvSpPr/>
          <p:nvPr/>
        </p:nvSpPr>
        <p:spPr>
          <a:xfrm rot="5400000">
            <a:off x="4400085" y="494384"/>
            <a:ext cx="360724" cy="2540901"/>
          </a:xfrm>
          <a:prstGeom prst="leftBrace">
            <a:avLst>
              <a:gd name="adj1" fmla="val 40383"/>
              <a:gd name="adj2" fmla="val 50000"/>
            </a:avLst>
          </a:prstGeom>
          <a:ln w="28575" cmpd="sng">
            <a:solidFill>
              <a:srgbClr val="0B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9EF3812D-FD8A-1443-B3BE-6F57A9F12468}"/>
              </a:ext>
            </a:extLst>
          </p:cNvPr>
          <p:cNvSpPr/>
          <p:nvPr/>
        </p:nvSpPr>
        <p:spPr>
          <a:xfrm rot="5400000">
            <a:off x="1444119" y="499238"/>
            <a:ext cx="360724" cy="2540901"/>
          </a:xfrm>
          <a:prstGeom prst="leftBrace">
            <a:avLst>
              <a:gd name="adj1" fmla="val 40383"/>
              <a:gd name="adj2" fmla="val 47932"/>
            </a:avLst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E577AF-F443-3F41-876C-73F228DE8DB4}"/>
              </a:ext>
            </a:extLst>
          </p:cNvPr>
          <p:cNvSpPr txBox="1"/>
          <p:nvPr/>
        </p:nvSpPr>
        <p:spPr>
          <a:xfrm>
            <a:off x="887252" y="1231505"/>
            <a:ext cx="19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otype Corsiva" panose="03010101010201010101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Posterior distribution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291969-EB3D-CE41-A447-DD5F9A9FE6E1}"/>
              </a:ext>
            </a:extLst>
          </p:cNvPr>
          <p:cNvSpPr txBox="1"/>
          <p:nvPr/>
        </p:nvSpPr>
        <p:spPr>
          <a:xfrm>
            <a:off x="3547151" y="1270537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B00FF"/>
                </a:solidFill>
                <a:latin typeface="Monotype Corsiva" panose="03010101010201010101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Likelihood distribution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FA2550-960D-D044-B0EE-C9EF8E065476}"/>
              </a:ext>
            </a:extLst>
          </p:cNvPr>
          <p:cNvSpPr txBox="1"/>
          <p:nvPr/>
        </p:nvSpPr>
        <p:spPr>
          <a:xfrm>
            <a:off x="5779599" y="1270537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Monotype Corsiva" panose="03010101010201010101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Prior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C6E1EDF-B11B-AF42-986B-AEB8CB291AAF}"/>
                  </a:ext>
                </a:extLst>
              </p:cNvPr>
              <p:cNvSpPr txBox="1"/>
              <p:nvPr/>
            </p:nvSpPr>
            <p:spPr>
              <a:xfrm>
                <a:off x="354030" y="2388331"/>
                <a:ext cx="22552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</m:oMath>
                </a14:m>
                <a:r>
                  <a:rPr lang="en-US" i="0" dirty="0">
                    <a:latin typeface="+mj-lt"/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b="0" i="0" dirty="0">
                    <a:latin typeface="+mj-lt"/>
                    <a:ea typeface="Cambria Math" panose="02040503050406030204" pitchFamily="18" charset="0"/>
                  </a:rPr>
                  <a:t>│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𝐄</m:t>
                    </m:r>
                  </m:oMath>
                </a14:m>
                <a:r>
                  <a:rPr lang="en-US" b="0" i="0" dirty="0">
                    <a:latin typeface="+mj-lt"/>
                    <a:ea typeface="Cambria Math" panose="020405030504060302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i="1" smtClean="0">
                        <a:solidFill>
                          <a:srgbClr val="0B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  <m:d>
                      <m:dPr>
                        <m:ctrlPr>
                          <a:rPr lang="en-US" i="1">
                            <a:solidFill>
                              <a:srgbClr val="0B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0B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e>
                        <m:r>
                          <a:rPr lang="en-US" i="1" dirty="0" smtClean="0">
                            <a:solidFill>
                              <a:srgbClr val="0B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  <m:d>
                      <m:d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C6E1EDF-B11B-AF42-986B-AEB8CB291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30" y="2388331"/>
                <a:ext cx="2255233" cy="276999"/>
              </a:xfrm>
              <a:prstGeom prst="rect">
                <a:avLst/>
              </a:prstGeom>
              <a:blipFill>
                <a:blip r:embed="rId4"/>
                <a:stretch>
                  <a:fillRect l="-3352" t="-27273" b="-5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7CF6028-9800-524E-891A-E75F05E74298}"/>
              </a:ext>
            </a:extLst>
          </p:cNvPr>
          <p:cNvSpPr txBox="1"/>
          <p:nvPr/>
        </p:nvSpPr>
        <p:spPr>
          <a:xfrm>
            <a:off x="2724423" y="2342164"/>
            <a:ext cx="582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, where E=experimental data and 𝜃=model parameters.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6472AB-1652-E849-B269-091085B77423}"/>
              </a:ext>
            </a:extLst>
          </p:cNvPr>
          <p:cNvSpPr txBox="1"/>
          <p:nvPr/>
        </p:nvSpPr>
        <p:spPr>
          <a:xfrm>
            <a:off x="7627392" y="1555306"/>
            <a:ext cx="153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(Note: We use a </a:t>
            </a:r>
          </a:p>
          <a:p>
            <a:r>
              <a:rPr lang="en-US" sz="900" dirty="0"/>
              <a:t>proportionality symbol to </a:t>
            </a:r>
          </a:p>
          <a:p>
            <a:r>
              <a:rPr lang="en-US" sz="900" dirty="0"/>
              <a:t>ignore the marginalization </a:t>
            </a:r>
          </a:p>
          <a:p>
            <a:r>
              <a:rPr lang="en-US" sz="900" dirty="0"/>
              <a:t>factor)</a:t>
            </a:r>
          </a:p>
        </p:txBody>
      </p:sp>
    </p:spTree>
    <p:extLst>
      <p:ext uri="{BB962C8B-B14F-4D97-AF65-F5344CB8AC3E}">
        <p14:creationId xmlns:p14="http://schemas.microsoft.com/office/powerpoint/2010/main" val="2958951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16134" y="220136"/>
            <a:ext cx="8553796" cy="1005840"/>
          </a:xfrm>
        </p:spPr>
        <p:txBody>
          <a:bodyPr/>
          <a:lstStyle/>
          <a:p>
            <a:r>
              <a:rPr lang="en-US" sz="2800" dirty="0"/>
              <a:t>Conceptual example of Bayesian inference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60B61C-EB6F-FD44-AAB1-63C5D33164DD}"/>
              </a:ext>
            </a:extLst>
          </p:cNvPr>
          <p:cNvSpPr txBox="1"/>
          <p:nvPr/>
        </p:nvSpPr>
        <p:spPr>
          <a:xfrm>
            <a:off x="216134" y="1416298"/>
            <a:ext cx="886011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What is the probability of rain in Livermore?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Based on general experience, we might guess:</a:t>
            </a:r>
          </a:p>
          <a:p>
            <a:r>
              <a:rPr lang="en-US" dirty="0"/>
              <a:t>P(rain) = 5% (probability of rain any given day in a year is low)</a:t>
            </a:r>
          </a:p>
          <a:p>
            <a:endParaRPr lang="en-US" dirty="0"/>
          </a:p>
          <a:p>
            <a:r>
              <a:rPr lang="en-US" dirty="0">
                <a:solidFill>
                  <a:srgbClr val="0B00FF"/>
                </a:solidFill>
              </a:rPr>
              <a:t>Now, if we look outside and see clouds, how would you update your chance for rain?</a:t>
            </a:r>
          </a:p>
          <a:p>
            <a:r>
              <a:rPr lang="en-US" dirty="0"/>
              <a:t>We can estimate that P(Clouds| rain) = 95% (probability of clouds when it rains),</a:t>
            </a:r>
          </a:p>
          <a:p>
            <a:r>
              <a:rPr lang="en-US" dirty="0"/>
              <a:t>and, P(Clouds) = 10% (probability that any given day happens to be cloudy in a year)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E11C38E-1BB0-534C-A8A0-B12A5D17F5FC}"/>
                  </a:ext>
                </a:extLst>
              </p:cNvPr>
              <p:cNvSpPr txBox="1"/>
              <p:nvPr/>
            </p:nvSpPr>
            <p:spPr>
              <a:xfrm>
                <a:off x="667967" y="4012411"/>
                <a:ext cx="6260175" cy="771365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txBody>
              <a:bodyPr wrap="none" lIns="91440" tIns="91440" rIns="91440" bIns="9144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𝑟𝑎𝑖𝑛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𝑐𝑙𝑜𝑢𝑑𝑠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𝑐𝑙𝑜𝑢𝑑𝑠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𝑟𝑎𝑖𝑛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𝑟𝑎𝑖𝑛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𝑐𝑙𝑜𝑢𝑑𝑠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95∗5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47.5%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E11C38E-1BB0-534C-A8A0-B12A5D17F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967" y="4012411"/>
                <a:ext cx="6260175" cy="7713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77A3090-086C-344F-A501-CD6C4D1D0814}"/>
              </a:ext>
            </a:extLst>
          </p:cNvPr>
          <p:cNvSpPr txBox="1"/>
          <p:nvPr/>
        </p:nvSpPr>
        <p:spPr>
          <a:xfrm>
            <a:off x="155220" y="5176954"/>
            <a:ext cx="8981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Recap:</a:t>
            </a:r>
          </a:p>
          <a:p>
            <a:r>
              <a:rPr lang="en-US" dirty="0"/>
              <a:t>By gathering the evidence of clouds, we updated our over-generalized prior probability</a:t>
            </a:r>
          </a:p>
          <a:p>
            <a:r>
              <a:rPr lang="en-US" dirty="0"/>
              <a:t>and inferred that the chance of rain is actually much higher today.</a:t>
            </a:r>
          </a:p>
        </p:txBody>
      </p:sp>
    </p:spTree>
    <p:extLst>
      <p:ext uri="{BB962C8B-B14F-4D97-AF65-F5344CB8AC3E}">
        <p14:creationId xmlns:p14="http://schemas.microsoft.com/office/powerpoint/2010/main" val="1690742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V7.0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LLNLTemplate</Template>
  <TotalTime>24875</TotalTime>
  <Words>7547</Words>
  <Application>Microsoft Macintosh PowerPoint</Application>
  <PresentationFormat>On-screen Show (4:3)</PresentationFormat>
  <Paragraphs>983</Paragraphs>
  <Slides>65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Arial</vt:lpstr>
      <vt:lpstr>Calibri</vt:lpstr>
      <vt:lpstr>Cambria Math</vt:lpstr>
      <vt:lpstr>Lucida Grande</vt:lpstr>
      <vt:lpstr>Monotype Corsiva</vt:lpstr>
      <vt:lpstr>Wingdings</vt:lpstr>
      <vt:lpstr>Wingdings 2</vt:lpstr>
      <vt:lpstr>2015_PPT_UNC_V7.06 (1)</vt:lpstr>
      <vt:lpstr>UQ Pipeline Components Tutorial: Bayesian theory and application to the analytic Hill function   </vt:lpstr>
      <vt:lpstr>Outline</vt:lpstr>
      <vt:lpstr>Audience: This is a tutorial for beginners learning to use the new UQ pipeline component interface</vt:lpstr>
      <vt:lpstr>Benefits of using the LLNL UQ Pipeline components and areas for improvement</vt:lpstr>
      <vt:lpstr>Introduction: Joint Probability</vt:lpstr>
      <vt:lpstr>Conditional Probabilities: a discrete refresher example</vt:lpstr>
      <vt:lpstr>Defining Bayes Theorem</vt:lpstr>
      <vt:lpstr>Bayesian inference: Using Bayes’ theorem to update prior beliefs</vt:lpstr>
      <vt:lpstr>Conceptual example of Bayesian inference</vt:lpstr>
      <vt:lpstr>Pictorial illustration of Bayesian modeling with probability distribution functions </vt:lpstr>
      <vt:lpstr>Model forms of the likelihood and prior for uncertainties that follow independent, Gaussian distributions</vt:lpstr>
      <vt:lpstr>3D Gaussian pictorial illustration of Bayesian modeling </vt:lpstr>
      <vt:lpstr>3D Gaussian pictorial illustration of Bayesian modeling </vt:lpstr>
      <vt:lpstr>Motivation: What questions should I be asking about the UQ of my experiments and simulations?</vt:lpstr>
      <vt:lpstr>More motivation: Why is UQ worth a designer’s time?</vt:lpstr>
      <vt:lpstr>The steps of a UQ Pipeline study workflow</vt:lpstr>
      <vt:lpstr>A UQ Pipeline workflow example: The Hill function</vt:lpstr>
      <vt:lpstr>[Step 1] Collect a set of experimental measurements with error bars</vt:lpstr>
      <vt:lpstr>Challenges of Using Hill Function to Model an ICF “Cliff”</vt:lpstr>
      <vt:lpstr>[Step 1, cont.] hill_slice_plot.py creates 2D slice plots of the “experimental data” which will validate the surrogate model slices later</vt:lpstr>
      <vt:lpstr>[Step 2] Generating an ensemble of simulated data (hill_surrogate.py)</vt:lpstr>
      <vt:lpstr>[Step 2, cont.] Example of an ensemble manager workflow script that uses a batch file (not needed for Hill example)</vt:lpstr>
      <vt:lpstr>[Step 2, cont.] An example batch script to work with the ensemble manager (not needed for Hill example)</vt:lpstr>
      <vt:lpstr>[Step 2, cont.] Themis – the ensemble manager’s command-line interface (not needed for Hill example) </vt:lpstr>
      <vt:lpstr>[Step 2, cont.] Include any necessary information about prior assumptions in sample generation (hill_surrogate.py)</vt:lpstr>
      <vt:lpstr>[Step 2, cont.] In the script, notice the Hill function parameters are scaled to achieve the desired prior ranges in this example</vt:lpstr>
      <vt:lpstr>[Step 3] Generate surrogate model on a training data set for each experiment (hill_surrogate.py)</vt:lpstr>
      <vt:lpstr>[Step 3, cont.]  More detail regarding the surrogate model (hill_surrogate.py)</vt:lpstr>
      <vt:lpstr>[Step 3, cont.] A simple example of how a linear regression surrogate model works for intuition’s sake</vt:lpstr>
      <vt:lpstr>[Step 3 cont.] hill_surrogate.py produces convergence plots</vt:lpstr>
      <vt:lpstr>[Step 3, cont.] hill_sm_plot.py creates 2D slice plots of the Hill surrogate model  to compare with the analytic slices from slide 11</vt:lpstr>
      <vt:lpstr>[Step 4] Set up the MCMC simulation (hill_anal_mcmc.py)</vt:lpstr>
      <vt:lpstr>[Step 4, cont.] hill_anal_mcmc.py: MCMC sampling of the (likelihood)(prior) via the surrogate model produces the posterior</vt:lpstr>
      <vt:lpstr>[Step 4] hill_anal_mcmc.py: Introduction to MCMC</vt:lpstr>
      <vt:lpstr>[Step 4, cont.] hill_anal_mcmc.py: samples the (likelihood)(prior) distribution to give the posterior distribution</vt:lpstr>
      <vt:lpstr>[Step 4, cont.] hill_anal_mcmc.py: Run MCMC and let’s look at the command-line output</vt:lpstr>
      <vt:lpstr>[Step 4, cont.] hill_anal_mcmc.py: Run MCMC and let’s look at the command-line output</vt:lpstr>
      <vt:lpstr>[Step 4, cont.] hill_anal_mcmc.py: For a robust MCMC simulation, check three things: acceptance rate, trace convergence, equilibration (burn-in) </vt:lpstr>
      <vt:lpstr>[Step 4] hill_anal_mcmc.py:  Examine the the MCMC output plots</vt:lpstr>
      <vt:lpstr>[Step 4] hill_anal_mcmc.py: log of the posterior probability</vt:lpstr>
      <vt:lpstr>[Step 4] hill_anal_mcmc.py: Check MCMC parameter traces for equilibration and a stationary state</vt:lpstr>
      <vt:lpstr>[Step 4] hill_anal_mcmc.py: Check MCMC parameter traces for stationary state, equilibration, and autocorrelation for sufficient lag between samples</vt:lpstr>
      <vt:lpstr>[Step 4] hill_anal_mcmc.py: plots of the prior and posterior</vt:lpstr>
      <vt:lpstr>[Step 4] hill_anal_mcmc.py: contour plots to show correlations among the posterior parameters</vt:lpstr>
      <vt:lpstr>[Step 4, cont.] Guidelines for MCMC convergence</vt:lpstr>
      <vt:lpstr>[Step 4, cont.] Guidelines for MCMC convergence</vt:lpstr>
      <vt:lpstr>[Step 4, cont.] Example of acceptance rate tuning</vt:lpstr>
      <vt:lpstr>[Step 4] MCMC convergence study: Run #1 – a very underconverged run</vt:lpstr>
      <vt:lpstr>[Step 4] MCMC convergence study: Run #2 – a slightly underconverged run</vt:lpstr>
      <vt:lpstr>[Step 4] MCMC convergence study: Run #3 – a slightly underconverged run</vt:lpstr>
      <vt:lpstr>[Step 4] MCMC convergence study: Run #4 – converged run</vt:lpstr>
      <vt:lpstr>[Step 4] MCMC convergence study: Run #5 – very converged run (parallel batch for speed)</vt:lpstr>
      <vt:lpstr>Parallelizing MCMC over Markov chains – Issues and bugs: scaling</vt:lpstr>
      <vt:lpstr>Parallelizing MCMC over Markov chains – Issues and bugs: random initialization in batch has a bug</vt:lpstr>
      <vt:lpstr>Another current issue with MCMC is that an initial random MCMC configuration is often poorly chosen</vt:lpstr>
      <vt:lpstr>[Step 5] hill_anal_post.py: Prior and Posterior predictive distributions</vt:lpstr>
      <vt:lpstr>[Step 5, cont.] hill_anal_post.py: Prior and Posterior analysis</vt:lpstr>
      <vt:lpstr>[Step 5, cont.] hill_anal_post.py: Examine how well our inference parameters fit the Hill function “drive curve”</vt:lpstr>
      <vt:lpstr>PowerPoint Presentation</vt:lpstr>
      <vt:lpstr>Goal: Perform UQ analysis of the HED Sonoma campaign experiments: constrained radiation flow</vt:lpstr>
      <vt:lpstr>HED UQ: Sonoma “Supercharged” radiation flow</vt:lpstr>
      <vt:lpstr>Currently learning run Kull and apply UQP components on a simplified geometry</vt:lpstr>
      <vt:lpstr>PowerPoint Presentation</vt:lpstr>
      <vt:lpstr>Pictorial illustrations of Bayesian modeling </vt:lpstr>
      <vt:lpstr>3D Gaussian pictorial illustration of Bayesian modeling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 Should not exceed two lines</dc:title>
  <dc:creator>Kevin Driver</dc:creator>
  <cp:lastModifiedBy>Driver, Kevin Patrick</cp:lastModifiedBy>
  <cp:revision>1457</cp:revision>
  <cp:lastPrinted>2018-09-17T22:53:30Z</cp:lastPrinted>
  <dcterms:created xsi:type="dcterms:W3CDTF">2017-09-08T17:02:39Z</dcterms:created>
  <dcterms:modified xsi:type="dcterms:W3CDTF">2020-10-30T22:03:07Z</dcterms:modified>
</cp:coreProperties>
</file>